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6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0" r:id="rId2"/>
    <p:sldMasterId id="2147483652" r:id="rId3"/>
  </p:sldMasterIdLst>
  <p:notesMasterIdLst>
    <p:notesMasterId r:id="rId91"/>
  </p:notesMasterIdLst>
  <p:sldIdLst>
    <p:sldId id="318" r:id="rId4"/>
    <p:sldId id="339" r:id="rId5"/>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20" r:id="rId67"/>
    <p:sldId id="341" r:id="rId68"/>
    <p:sldId id="342" r:id="rId69"/>
    <p:sldId id="343" r:id="rId70"/>
    <p:sldId id="344" r:id="rId71"/>
    <p:sldId id="345" r:id="rId72"/>
    <p:sldId id="346" r:id="rId73"/>
    <p:sldId id="321" r:id="rId74"/>
    <p:sldId id="340" r:id="rId75"/>
    <p:sldId id="322" r:id="rId76"/>
    <p:sldId id="323" r:id="rId77"/>
    <p:sldId id="324"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8" d="100"/>
          <a:sy n="138" d="100"/>
        </p:scale>
        <p:origin x="4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ableStyles" Target="tableStyle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D08F0-36E0-22AC-FEE7-B97C53A3AD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AF8510-3ED3-3EE6-073F-07190A5E7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84DB39-F7F5-5337-F3B6-3FA4E01553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6B224E-12AA-B60A-DDB1-F412C901B18C}"/>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064006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9C214-9756-7A3F-7DC3-68D2E8771B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9E91B-863E-923F-4325-F9B317C681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3C75D-3B53-1AE7-36EE-752F91C26A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B82C0D-35D9-CAC1-E6A8-AAD6DA00262C}"/>
              </a:ext>
            </a:extLst>
          </p:cNvPr>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9372754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BA639-62DE-00E9-638F-0F6B6C3945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71D608-D75E-C949-8459-A44F4D76A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FE903-B800-C9F8-730C-E0A54D6347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7F8C222-07E3-936B-EC76-7B276281F9FC}"/>
              </a:ext>
            </a:extLst>
          </p:cNvPr>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38856589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A2ED6-A61A-8718-6502-D35816115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C1B232-BF3B-8DDD-C70A-0EFEB56E1C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4CDF3-FFCA-38A6-F7FC-F099371E11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AAA10E6-CE17-6FD9-1D47-893623B1BB1A}"/>
              </a:ext>
            </a:extLst>
          </p:cNvPr>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42836164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B211C-A667-32EF-F6D4-40EC3E89C6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5DC90-5F68-01A1-A765-9B66E90B01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DE3D45-4860-484E-8633-1F4DAAFD6C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B1A2974-47A1-EE2F-075C-4BED1C54D512}"/>
              </a:ext>
            </a:extLst>
          </p:cNvPr>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29467047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等线"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1200" cap="none" spc="0" normalizeH="0" baseline="0" noProof="0">
              <a:ln>
                <a:noFill/>
              </a:ln>
              <a:solidFill>
                <a:prstClr val="black"/>
              </a:solidFill>
              <a:effectLst/>
              <a:uLnTx/>
              <a:uFillTx/>
              <a:latin typeface="等线" panose="0211000402020202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B2546-C672-433D-D258-93A1B9A7E8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5BFD8-4119-B1B5-ACDF-CE5C48DBB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D684F-EC66-0F21-920C-6C0E7C32FC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AF5328-2FFE-BAEE-DE3E-A72E8BE5C61F}"/>
              </a:ext>
            </a:extLst>
          </p:cNvPr>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43535661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02B48-C77B-2428-E821-C1824E632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C5C42-435F-143D-32E8-7808E534F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E06B4-CA3B-6D7F-4083-24F1F4A996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5F2509-54C2-A762-6BE6-F651409ACA2F}"/>
              </a:ext>
            </a:extLst>
          </p:cNvPr>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234318636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15177-9508-573D-E796-C6017BC90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532874-C5E3-BE21-8A62-C2B717461A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36DCF1-EEBB-8994-5DFF-830B52F9B15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CFC027D-1577-FB87-1907-CD21DF1A4D98}"/>
              </a:ext>
            </a:extLst>
          </p:cNvPr>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21878410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02B48-C77B-2428-E821-C1824E632A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C5C42-435F-143D-32E8-7808E534F9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E06B4-CA3B-6D7F-4083-24F1F4A996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75F2509-54C2-A762-6BE6-F651409ACA2F}"/>
              </a:ext>
            </a:extLst>
          </p:cNvPr>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2343186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31FF7-429F-F93A-08FC-058A43F8EF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D30A93-C87F-281A-B2EE-B6B1D328C6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C046F-71BA-9213-4184-D58558AA0A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153F6D-1260-A2F7-C4D3-5F42C06BE632}"/>
              </a:ext>
            </a:extLst>
          </p:cNvPr>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2486596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71633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439998"/>
      </p:ext>
    </p:extLst>
  </p:cSld>
  <p:clrMap bg1="lt1" tx1="dk1" bg2="lt2" tx2="dk2" accent1="accent1" accent2="accent2" accent3="accent3" accent4="accent4" accent5="accent5" accent6="accent6" hlink="hlink" folHlink="folHlink"/>
  <p:sldLayoutIdLst>
    <p:sldLayoutId id="2147483653"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slide" Target="slide64.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1.png"/><Relationship Id="rId4" Type="http://schemas.openxmlformats.org/officeDocument/2006/relationships/image" Target="../media/image10.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10.png"/></Relationships>
</file>

<file path=ppt/slides/_rels/slide5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89.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92.png"/><Relationship Id="rId4" Type="http://schemas.openxmlformats.org/officeDocument/2006/relationships/image" Target="../media/image10.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jpeg"/><Relationship Id="rId7"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10.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3.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3" Type="http://schemas.openxmlformats.org/officeDocument/2006/relationships/tags" Target="../tags/tag3.xml"/><Relationship Id="rId7"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08.png"/><Relationship Id="rId5" Type="http://schemas.openxmlformats.org/officeDocument/2006/relationships/tags" Target="../tags/tag5.xml"/><Relationship Id="rId10" Type="http://schemas.openxmlformats.org/officeDocument/2006/relationships/image" Target="../media/image107.png"/><Relationship Id="rId4" Type="http://schemas.openxmlformats.org/officeDocument/2006/relationships/tags" Target="../tags/tag4.xml"/><Relationship Id="rId9" Type="http://schemas.openxmlformats.org/officeDocument/2006/relationships/image" Target="../media/image106.png"/></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9.xml"/><Relationship Id="rId3" Type="http://schemas.openxmlformats.org/officeDocument/2006/relationships/tags" Target="../tags/tag9.xml"/><Relationship Id="rId7" Type="http://schemas.openxmlformats.org/officeDocument/2006/relationships/slideLayout" Target="../slideLayouts/slideLayout3.xml"/><Relationship Id="rId12" Type="http://schemas.openxmlformats.org/officeDocument/2006/relationships/image" Target="../media/image11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09.png"/><Relationship Id="rId5" Type="http://schemas.openxmlformats.org/officeDocument/2006/relationships/tags" Target="../tags/tag11.xml"/><Relationship Id="rId10" Type="http://schemas.openxmlformats.org/officeDocument/2006/relationships/image" Target="../media/image10.png"/><Relationship Id="rId4" Type="http://schemas.openxmlformats.org/officeDocument/2006/relationships/tags" Target="../tags/tag10.xml"/><Relationship Id="rId9"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8" Type="http://schemas.openxmlformats.org/officeDocument/2006/relationships/tags" Target="../tags/tag20.xml"/><Relationship Id="rId13" Type="http://schemas.openxmlformats.org/officeDocument/2006/relationships/tags" Target="../tags/tag25.xml"/><Relationship Id="rId18" Type="http://schemas.openxmlformats.org/officeDocument/2006/relationships/image" Target="../media/image111.png"/><Relationship Id="rId3" Type="http://schemas.openxmlformats.org/officeDocument/2006/relationships/tags" Target="../tags/tag15.xml"/><Relationship Id="rId7" Type="http://schemas.openxmlformats.org/officeDocument/2006/relationships/tags" Target="../tags/tag19.xml"/><Relationship Id="rId12" Type="http://schemas.openxmlformats.org/officeDocument/2006/relationships/tags" Target="../tags/tag24.xml"/><Relationship Id="rId17" Type="http://schemas.openxmlformats.org/officeDocument/2006/relationships/image" Target="../media/image1.jpeg"/><Relationship Id="rId2" Type="http://schemas.openxmlformats.org/officeDocument/2006/relationships/tags" Target="../tags/tag14.xml"/><Relationship Id="rId16" Type="http://schemas.openxmlformats.org/officeDocument/2006/relationships/notesSlide" Target="../notesSlides/notesSlide70.xml"/><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tags" Target="../tags/tag23.xml"/><Relationship Id="rId5" Type="http://schemas.openxmlformats.org/officeDocument/2006/relationships/tags" Target="../tags/tag17.xml"/><Relationship Id="rId15" Type="http://schemas.openxmlformats.org/officeDocument/2006/relationships/slideLayout" Target="../slideLayouts/slideLayout3.xml"/><Relationship Id="rId10" Type="http://schemas.openxmlformats.org/officeDocument/2006/relationships/tags" Target="../tags/tag22.xml"/><Relationship Id="rId4" Type="http://schemas.openxmlformats.org/officeDocument/2006/relationships/tags" Target="../tags/tag16.xml"/><Relationship Id="rId9" Type="http://schemas.openxmlformats.org/officeDocument/2006/relationships/tags" Target="../tags/tag21.xml"/><Relationship Id="rId14" Type="http://schemas.openxmlformats.org/officeDocument/2006/relationships/tags" Target="../tags/tag26.xml"/></Relationships>
</file>

<file path=ppt/slides/_rels/slide7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slide" Target="slide64.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113.png"/><Relationship Id="rId4" Type="http://schemas.openxmlformats.org/officeDocument/2006/relationships/image" Target="../media/image112.png"/></Relationships>
</file>

<file path=ppt/slides/_rels/slide7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111.png"/></Relationships>
</file>

<file path=ppt/slides/_rels/slide7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png"/></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7.png"/><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17.png"/><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0.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8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3.xml"/><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0.png"/></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8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6.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0.png"/></Relationships>
</file>

<file path=ppt/slides/_rels/slide8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25" name="文本框 24"/>
          <p:cNvSpPr txBox="1"/>
          <p:nvPr/>
        </p:nvSpPr>
        <p:spPr>
          <a:xfrm>
            <a:off x="4250777" y="1529672"/>
            <a:ext cx="5015230" cy="706755"/>
          </a:xfrm>
          <a:prstGeom prst="rect">
            <a:avLst/>
          </a:prstGeom>
          <a:noFill/>
        </p:spPr>
        <p:txBody>
          <a:bodyPr wrap="square" rtlCol="0">
            <a:spAutoFit/>
          </a:bodyPr>
          <a:lstStyle/>
          <a:p>
            <a:r>
              <a:rPr lang="zh-CN" altLang="en-US" sz="4000" b="1" dirty="0">
                <a:ln w="10160">
                  <a:solidFill>
                    <a:schemeClr val="accent5"/>
                  </a:solidFill>
                  <a:prstDash val="solid"/>
                </a:ln>
                <a:solidFill>
                  <a:srgbClr val="FFFFFF"/>
                </a:solidFill>
                <a:effectLst>
                  <a:outerShdw blurRad="50800" dist="38100" dir="2700000" algn="tl" rotWithShape="0">
                    <a:prstClr val="black">
                      <a:alpha val="40000"/>
                    </a:prstClr>
                  </a:outerShdw>
                </a:effectLst>
              </a:rPr>
              <a:t>队名：写的都队</a:t>
            </a:r>
          </a:p>
        </p:txBody>
      </p:sp>
      <p:pic>
        <p:nvPicPr>
          <p:cNvPr id="27" name="图片 26" descr="团队主页与成员介绍"/>
          <p:cNvPicPr>
            <a:picLocks noChangeAspect="1"/>
          </p:cNvPicPr>
          <p:nvPr/>
        </p:nvPicPr>
        <p:blipFill>
          <a:blip r:embed="rId4"/>
          <a:srcRect l="27928" t="8855" r="26588" b="74673"/>
          <a:stretch>
            <a:fillRect/>
          </a:stretch>
        </p:blipFill>
        <p:spPr>
          <a:xfrm>
            <a:off x="218034" y="1329187"/>
            <a:ext cx="3470531" cy="3479375"/>
          </a:xfrm>
          <a:prstGeom prst="rect">
            <a:avLst/>
          </a:prstGeom>
        </p:spPr>
      </p:pic>
      <p:sp>
        <p:nvSpPr>
          <p:cNvPr id="28" name="文本框 27"/>
          <p:cNvSpPr txBox="1"/>
          <p:nvPr/>
        </p:nvSpPr>
        <p:spPr>
          <a:xfrm>
            <a:off x="4990072" y="2851107"/>
            <a:ext cx="2852420" cy="645160"/>
          </a:xfrm>
          <a:prstGeom prst="rect">
            <a:avLst/>
          </a:prstGeom>
          <a:noFill/>
        </p:spPr>
        <p:txBody>
          <a:bodyPr wrap="square" rtlCol="0">
            <a:spAutoFit/>
          </a:bodyPr>
          <a:lstStyle/>
          <a:p>
            <a:r>
              <a:rPr lang="zh-CN" altLang="en-US" sz="3600" dirty="0">
                <a:ln w="22225">
                  <a:solidFill>
                    <a:schemeClr val="accent2"/>
                  </a:solidFill>
                  <a:prstDash val="solid"/>
                </a:ln>
                <a:solidFill>
                  <a:schemeClr val="accent2">
                    <a:lumMod val="40000"/>
                    <a:lumOff val="60000"/>
                  </a:schemeClr>
                </a:solidFill>
                <a:effectLst/>
              </a:rPr>
              <a:t>工程师文化</a:t>
            </a:r>
          </a:p>
        </p:txBody>
      </p:sp>
      <p:sp>
        <p:nvSpPr>
          <p:cNvPr id="6" name="矩形 5">
            <a:extLst>
              <a:ext uri="{FF2B5EF4-FFF2-40B4-BE49-F238E27FC236}">
                <a16:creationId xmlns:a16="http://schemas.microsoft.com/office/drawing/2014/main" id="{136F6611-78BC-D253-647F-E3E6293E191E}"/>
              </a:ext>
            </a:extLst>
          </p:cNvPr>
          <p:cNvSpPr/>
          <p:nvPr/>
        </p:nvSpPr>
        <p:spPr>
          <a:xfrm>
            <a:off x="447794" y="341254"/>
            <a:ext cx="8248412" cy="769441"/>
          </a:xfrm>
          <a:prstGeom prst="rect">
            <a:avLst/>
          </a:prstGeom>
          <a:noFill/>
        </p:spPr>
        <p:txBody>
          <a:bodyPr wrap="none" lIns="91440" tIns="45720" rIns="91440" bIns="45720">
            <a:spAutoFit/>
          </a:bodyPr>
          <a:lstStyle/>
          <a:p>
            <a:pPr algn="ctr"/>
            <a:r>
              <a:rPr lang="en-US" altLang="zh-CN" sz="4400" b="1" dirty="0" err="1">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TravelMate</a:t>
            </a:r>
            <a:r>
              <a:rPr lang="en-US" altLang="zh-CN"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旅伴</a:t>
            </a:r>
            <a:r>
              <a:rPr lang="en-US" altLang="zh-CN" sz="4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a:t>
            </a:r>
            <a:r>
              <a:rPr lang="zh-CN" altLang="en-US" sz="4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：智能旅游助手</a:t>
            </a:r>
          </a:p>
        </p:txBody>
      </p:sp>
      <p:sp>
        <p:nvSpPr>
          <p:cNvPr id="7" name="矩形 6">
            <a:extLst>
              <a:ext uri="{FF2B5EF4-FFF2-40B4-BE49-F238E27FC236}">
                <a16:creationId xmlns:a16="http://schemas.microsoft.com/office/drawing/2014/main" id="{5F894F5C-0CCE-F2DB-EF58-DA59E0239B1A}"/>
              </a:ext>
            </a:extLst>
          </p:cNvPr>
          <p:cNvSpPr/>
          <p:nvPr/>
        </p:nvSpPr>
        <p:spPr>
          <a:xfrm>
            <a:off x="4250777" y="3903643"/>
            <a:ext cx="4122859" cy="707886"/>
          </a:xfrm>
          <a:prstGeom prst="rect">
            <a:avLst/>
          </a:prstGeom>
          <a:noFill/>
        </p:spPr>
        <p:txBody>
          <a:bodyPr wrap="none" lIns="91440" tIns="45720" rIns="91440" bIns="45720">
            <a:spAutoFit/>
          </a:bodyPr>
          <a:lstStyle/>
          <a:p>
            <a:pPr algn="ctr"/>
            <a:r>
              <a:rPr lang="zh-CN" altLang="en-US" sz="2000" dirty="0">
                <a:ln w="0"/>
                <a:effectLst>
                  <a:outerShdw blurRad="38100" dist="19050" dir="2700000" algn="tl" rotWithShape="0">
                    <a:schemeClr val="dk1">
                      <a:alpha val="40000"/>
                    </a:schemeClr>
                  </a:outerShdw>
                </a:effectLst>
              </a:rPr>
              <a:t>已上线网页端：</a:t>
            </a:r>
            <a:endParaRPr lang="en-US" altLang="zh-CN" sz="2000" dirty="0">
              <a:ln w="0"/>
              <a:effectLst>
                <a:outerShdw blurRad="38100" dist="19050" dir="2700000" algn="tl" rotWithShape="0">
                  <a:schemeClr val="dk1">
                    <a:alpha val="40000"/>
                  </a:schemeClr>
                </a:outerShdw>
              </a:effectLst>
            </a:endParaRPr>
          </a:p>
          <a:p>
            <a:pPr algn="ctr"/>
            <a:r>
              <a:rPr lang="en-US" altLang="zh-CN" sz="2000" dirty="0">
                <a:ln w="0"/>
                <a:effectLst>
                  <a:outerShdw blurRad="38100" dist="19050" dir="2700000" algn="tl" rotWithShape="0">
                    <a:schemeClr val="dk1">
                      <a:alpha val="40000"/>
                    </a:schemeClr>
                  </a:outerShdw>
                </a:effectLst>
              </a:rPr>
              <a:t>http://106.15.90.163:8080/login.html</a:t>
            </a:r>
            <a:endParaRPr lang="zh-CN" altLang="en-US" sz="2000" b="0"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许睿宸 - 游戏爱好者与测试角色梦</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225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性格内向但专注力强，具备细致入微的问题洞察力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t="20395" b="20395"/>
          <a:stretch>
            <a:fillRect/>
          </a:stretch>
        </p:blipFill>
        <p:spPr>
          <a:xfrm>
            <a:off x="571500" y="2000250"/>
            <a:ext cx="2413000" cy="1428750"/>
          </a:xfrm>
          <a:prstGeom prst="rect">
            <a:avLst/>
          </a:prstGeom>
        </p:spPr>
      </p:pic>
      <p:sp>
        <p:nvSpPr>
          <p:cNvPr id="7" name="Text 3"/>
          <p:cNvSpPr/>
          <p:nvPr/>
        </p:nvSpPr>
        <p:spPr>
          <a:xfrm>
            <a:off x="666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内向专注</a:t>
            </a:r>
            <a:endParaRPr lang="en-US" sz="1200" dirty="0"/>
          </a:p>
        </p:txBody>
      </p:sp>
      <p:sp>
        <p:nvSpPr>
          <p:cNvPr id="8" name="Text 4"/>
          <p:cNvSpPr/>
          <p:nvPr/>
        </p:nvSpPr>
        <p:spPr>
          <a:xfrm>
            <a:off x="666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性格沉静，善于独立思考，在测试任务中能长时间保持高度集中。</a:t>
            </a:r>
            <a:endParaRPr lang="en-US" sz="1050" dirty="0"/>
          </a:p>
        </p:txBody>
      </p:sp>
      <p:pic>
        <p:nvPicPr>
          <p:cNvPr id="9" name="Image 2" descr="preencoded.png"/>
          <p:cNvPicPr>
            <a:picLocks noChangeAspect="1"/>
          </p:cNvPicPr>
          <p:nvPr/>
        </p:nvPicPr>
        <p:blipFill>
          <a:blip r:embed="rId5"/>
          <a:srcRect t="20395" b="20395"/>
          <a:stretch>
            <a:fillRect/>
          </a:stretch>
        </p:blipFill>
        <p:spPr>
          <a:xfrm>
            <a:off x="3365500" y="2000250"/>
            <a:ext cx="2413000" cy="1428750"/>
          </a:xfrm>
          <a:prstGeom prst="rect">
            <a:avLst/>
          </a:prstGeom>
        </p:spPr>
      </p:pic>
      <p:sp>
        <p:nvSpPr>
          <p:cNvPr id="10" name="Text 5"/>
          <p:cNvSpPr/>
          <p:nvPr/>
        </p:nvSpPr>
        <p:spPr>
          <a:xfrm>
            <a:off x="3460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洞察细节</a:t>
            </a:r>
            <a:endParaRPr lang="en-US" sz="1200" dirty="0"/>
          </a:p>
        </p:txBody>
      </p:sp>
      <p:sp>
        <p:nvSpPr>
          <p:cNvPr id="11" name="Text 6"/>
          <p:cNvSpPr/>
          <p:nvPr/>
        </p:nvSpPr>
        <p:spPr>
          <a:xfrm>
            <a:off x="3460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对系统异常敏感，擅长发现隐藏的逻辑漏洞与边界问题。</a:t>
            </a:r>
            <a:endParaRPr lang="en-US" sz="1050" dirty="0"/>
          </a:p>
        </p:txBody>
      </p:sp>
      <p:pic>
        <p:nvPicPr>
          <p:cNvPr id="12" name="Image 3" descr="preencoded.png"/>
          <p:cNvPicPr>
            <a:picLocks noChangeAspect="1"/>
          </p:cNvPicPr>
          <p:nvPr/>
        </p:nvPicPr>
        <p:blipFill>
          <a:blip r:embed="rId6"/>
          <a:srcRect t="20395" b="20395"/>
          <a:stretch>
            <a:fillRect/>
          </a:stretch>
        </p:blipFill>
        <p:spPr>
          <a:xfrm>
            <a:off x="6159500" y="2000250"/>
            <a:ext cx="2413000" cy="1428750"/>
          </a:xfrm>
          <a:prstGeom prst="rect">
            <a:avLst/>
          </a:prstGeom>
        </p:spPr>
      </p:pic>
      <p:sp>
        <p:nvSpPr>
          <p:cNvPr id="13" name="Text 7"/>
          <p:cNvSpPr/>
          <p:nvPr/>
        </p:nvSpPr>
        <p:spPr>
          <a:xfrm>
            <a:off x="6254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稳定可靠</a:t>
            </a:r>
            <a:endParaRPr lang="en-US" sz="1200" dirty="0"/>
          </a:p>
        </p:txBody>
      </p:sp>
      <p:sp>
        <p:nvSpPr>
          <p:cNvPr id="14" name="Text 8"/>
          <p:cNvSpPr/>
          <p:nvPr/>
        </p:nvSpPr>
        <p:spPr>
          <a:xfrm>
            <a:off x="6254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工作节奏稳健，输出结果严谨，是质量保障的坚实防线。</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57888"/>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840" r="6840"/>
          <a:stretch>
            <a:fillRect/>
          </a:stretch>
        </p:blipFill>
        <p:spPr>
          <a:xfrm>
            <a:off x="0" y="0"/>
            <a:ext cx="9144000" cy="5957888"/>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立志在软件测试领域深耕，追求产品质量的极致保障</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4338638"/>
          </a:xfrm>
          <a:prstGeom prst="rect">
            <a:avLst/>
          </a:prstGeom>
        </p:spPr>
      </p:pic>
      <p:sp>
        <p:nvSpPr>
          <p:cNvPr id="7" name="Text 3"/>
          <p:cNvSpPr/>
          <p:nvPr/>
        </p:nvSpPr>
        <p:spPr>
          <a:xfrm>
            <a:off x="1041797" y="3005138"/>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350" dirty="0"/>
          </a:p>
        </p:txBody>
      </p:sp>
      <p:sp>
        <p:nvSpPr>
          <p:cNvPr id="8" name="Text 4"/>
          <p:cNvSpPr/>
          <p:nvPr/>
        </p:nvSpPr>
        <p:spPr>
          <a:xfrm>
            <a:off x="781050" y="4233863"/>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深耕测试领域</a:t>
            </a:r>
            <a:endParaRPr lang="en-US" sz="1200" dirty="0"/>
          </a:p>
        </p:txBody>
      </p:sp>
      <p:sp>
        <p:nvSpPr>
          <p:cNvPr id="9" name="Text 5"/>
          <p:cNvSpPr/>
          <p:nvPr/>
        </p:nvSpPr>
        <p:spPr>
          <a:xfrm>
            <a:off x="304800" y="4700588"/>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专注于软件测试领域，深入掌握各类测试技术。致力于提升测试效率与覆盖范围。持续学习前沿测试方法与工具。</a:t>
            </a:r>
            <a:endParaRPr lang="en-US" sz="1050" dirty="0"/>
          </a:p>
        </p:txBody>
      </p:sp>
      <p:sp>
        <p:nvSpPr>
          <p:cNvPr id="10" name="Text 6"/>
          <p:cNvSpPr/>
          <p:nvPr/>
        </p:nvSpPr>
        <p:spPr>
          <a:xfrm>
            <a:off x="1982391" y="3762375"/>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350" dirty="0"/>
          </a:p>
        </p:txBody>
      </p:sp>
      <p:sp>
        <p:nvSpPr>
          <p:cNvPr id="11" name="Text 7"/>
          <p:cNvSpPr/>
          <p:nvPr/>
        </p:nvSpPr>
        <p:spPr>
          <a:xfrm>
            <a:off x="1721644" y="1466850"/>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精准缺陷发现</a:t>
            </a:r>
            <a:endParaRPr lang="en-US" sz="1200" dirty="0"/>
          </a:p>
        </p:txBody>
      </p:sp>
      <p:sp>
        <p:nvSpPr>
          <p:cNvPr id="12" name="Text 8"/>
          <p:cNvSpPr/>
          <p:nvPr/>
        </p:nvSpPr>
        <p:spPr>
          <a:xfrm>
            <a:off x="1245394" y="1933575"/>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具备敏锐的问题洞察力，能够快速识别系统异常。精准定位并复现潜在缺陷。确保问题在早期阶段被有效拦截。</a:t>
            </a:r>
            <a:endParaRPr lang="en-US" sz="1050" dirty="0"/>
          </a:p>
        </p:txBody>
      </p:sp>
      <p:sp>
        <p:nvSpPr>
          <p:cNvPr id="13" name="Text 9"/>
          <p:cNvSpPr/>
          <p:nvPr/>
        </p:nvSpPr>
        <p:spPr>
          <a:xfrm>
            <a:off x="2922984" y="3005138"/>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350" dirty="0"/>
          </a:p>
        </p:txBody>
      </p:sp>
      <p:sp>
        <p:nvSpPr>
          <p:cNvPr id="14" name="Text 10"/>
          <p:cNvSpPr/>
          <p:nvPr/>
        </p:nvSpPr>
        <p:spPr>
          <a:xfrm>
            <a:off x="2662238" y="4233863"/>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质量极致追求</a:t>
            </a:r>
            <a:endParaRPr lang="en-US" sz="1200" dirty="0"/>
          </a:p>
        </p:txBody>
      </p:sp>
      <p:sp>
        <p:nvSpPr>
          <p:cNvPr id="15" name="Text 11"/>
          <p:cNvSpPr/>
          <p:nvPr/>
        </p:nvSpPr>
        <p:spPr>
          <a:xfrm>
            <a:off x="2185988" y="4700588"/>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秉持对产品质量的高标准要求。保障系统稳定性和用户满意度。推动每一个细节达到最优状态。</a:t>
            </a:r>
            <a:endParaRPr lang="en-US" sz="1050" dirty="0"/>
          </a:p>
        </p:txBody>
      </p:sp>
      <p:sp>
        <p:nvSpPr>
          <p:cNvPr id="16" name="Text 12"/>
          <p:cNvSpPr/>
          <p:nvPr/>
        </p:nvSpPr>
        <p:spPr>
          <a:xfrm>
            <a:off x="3863578" y="3762375"/>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350" dirty="0"/>
          </a:p>
        </p:txBody>
      </p:sp>
      <p:sp>
        <p:nvSpPr>
          <p:cNvPr id="17" name="Text 13"/>
          <p:cNvSpPr/>
          <p:nvPr/>
        </p:nvSpPr>
        <p:spPr>
          <a:xfrm>
            <a:off x="3602831" y="1466850"/>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提升产品品质</a:t>
            </a:r>
            <a:endParaRPr lang="en-US" sz="1200" dirty="0"/>
          </a:p>
        </p:txBody>
      </p:sp>
      <p:sp>
        <p:nvSpPr>
          <p:cNvPr id="18" name="Text 14"/>
          <p:cNvSpPr/>
          <p:nvPr/>
        </p:nvSpPr>
        <p:spPr>
          <a:xfrm>
            <a:off x="3126581" y="1933575"/>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通过系统化测试手段持续优化产品质量。关注用户体验反馈并改进测试策略。构建高质量交付的闭环机制。</a:t>
            </a:r>
            <a:endParaRPr lang="en-US" sz="1050" dirty="0"/>
          </a:p>
        </p:txBody>
      </p:sp>
      <p:sp>
        <p:nvSpPr>
          <p:cNvPr id="19" name="Text 15"/>
          <p:cNvSpPr/>
          <p:nvPr/>
        </p:nvSpPr>
        <p:spPr>
          <a:xfrm>
            <a:off x="4804172" y="3005138"/>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350" dirty="0"/>
          </a:p>
        </p:txBody>
      </p:sp>
      <p:sp>
        <p:nvSpPr>
          <p:cNvPr id="20" name="Text 16"/>
          <p:cNvSpPr/>
          <p:nvPr/>
        </p:nvSpPr>
        <p:spPr>
          <a:xfrm>
            <a:off x="4543425" y="4233863"/>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推动流程规范</a:t>
            </a:r>
            <a:endParaRPr lang="en-US" sz="1200" dirty="0"/>
          </a:p>
        </p:txBody>
      </p:sp>
      <p:sp>
        <p:nvSpPr>
          <p:cNvPr id="21" name="Text 17"/>
          <p:cNvSpPr/>
          <p:nvPr/>
        </p:nvSpPr>
        <p:spPr>
          <a:xfrm>
            <a:off x="4067175" y="4700588"/>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倡导测试流程标准化与规范化。制定清晰的测试规程与文档模板。提升团队整体执行一致性。</a:t>
            </a:r>
            <a:endParaRPr lang="en-US" sz="1050" dirty="0"/>
          </a:p>
        </p:txBody>
      </p:sp>
      <p:sp>
        <p:nvSpPr>
          <p:cNvPr id="22" name="Text 18"/>
          <p:cNvSpPr/>
          <p:nvPr/>
        </p:nvSpPr>
        <p:spPr>
          <a:xfrm>
            <a:off x="5744766" y="3762375"/>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350" dirty="0"/>
          </a:p>
        </p:txBody>
      </p:sp>
      <p:sp>
        <p:nvSpPr>
          <p:cNvPr id="23" name="Text 19"/>
          <p:cNvSpPr/>
          <p:nvPr/>
        </p:nvSpPr>
        <p:spPr>
          <a:xfrm>
            <a:off x="5484019" y="1466850"/>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实现测试自动</a:t>
            </a:r>
            <a:endParaRPr lang="en-US" sz="1200" dirty="0"/>
          </a:p>
        </p:txBody>
      </p:sp>
      <p:sp>
        <p:nvSpPr>
          <p:cNvPr id="24" name="Text 20"/>
          <p:cNvSpPr/>
          <p:nvPr/>
        </p:nvSpPr>
        <p:spPr>
          <a:xfrm>
            <a:off x="5007769" y="1933575"/>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积极引入自动化测试方案。提高回归测试效率与准确性。降低人工重复劳动，加快发布节奏。</a:t>
            </a:r>
            <a:endParaRPr lang="en-US" sz="1050" dirty="0"/>
          </a:p>
        </p:txBody>
      </p:sp>
      <p:sp>
        <p:nvSpPr>
          <p:cNvPr id="25" name="Text 21"/>
          <p:cNvSpPr/>
          <p:nvPr/>
        </p:nvSpPr>
        <p:spPr>
          <a:xfrm>
            <a:off x="6685359" y="3005138"/>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350" dirty="0"/>
          </a:p>
        </p:txBody>
      </p:sp>
      <p:sp>
        <p:nvSpPr>
          <p:cNvPr id="26" name="Text 22"/>
          <p:cNvSpPr/>
          <p:nvPr/>
        </p:nvSpPr>
        <p:spPr>
          <a:xfrm>
            <a:off x="6424613" y="4233863"/>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性格细致耐心</a:t>
            </a:r>
            <a:endParaRPr lang="en-US" sz="1200" dirty="0"/>
          </a:p>
        </p:txBody>
      </p:sp>
      <p:sp>
        <p:nvSpPr>
          <p:cNvPr id="27" name="Text 23"/>
          <p:cNvSpPr/>
          <p:nvPr/>
        </p:nvSpPr>
        <p:spPr>
          <a:xfrm>
            <a:off x="5948363" y="4700588"/>
            <a:ext cx="1854994"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具备高度责任心和耐心。能长时间专注复杂测试任务。确保每个测试环节无遗漏。</a:t>
            </a:r>
            <a:endParaRPr lang="en-US" sz="1050" dirty="0"/>
          </a:p>
        </p:txBody>
      </p:sp>
      <p:sp>
        <p:nvSpPr>
          <p:cNvPr id="28" name="Text 24"/>
          <p:cNvSpPr/>
          <p:nvPr/>
        </p:nvSpPr>
        <p:spPr>
          <a:xfrm>
            <a:off x="7625953" y="3762375"/>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350" dirty="0"/>
          </a:p>
        </p:txBody>
      </p:sp>
      <p:sp>
        <p:nvSpPr>
          <p:cNvPr id="29" name="Text 25"/>
          <p:cNvSpPr/>
          <p:nvPr/>
        </p:nvSpPr>
        <p:spPr>
          <a:xfrm>
            <a:off x="7365206" y="1466850"/>
            <a:ext cx="902494" cy="466725"/>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快速定位根源</a:t>
            </a:r>
            <a:endParaRPr lang="en-US" sz="1200" dirty="0"/>
          </a:p>
        </p:txBody>
      </p:sp>
      <p:sp>
        <p:nvSpPr>
          <p:cNvPr id="30" name="Text 26"/>
          <p:cNvSpPr/>
          <p:nvPr/>
        </p:nvSpPr>
        <p:spPr>
          <a:xfrm>
            <a:off x="6888956" y="1933575"/>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在复杂业务场景中迅速锁定问题源头。结合日志与数据进行深度分析。提升缺陷排查的整体效率。</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热爱游戏，善于从玩家视角理解系统行为与用户体验</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2019300"/>
            <a:ext cx="2781151" cy="2266950"/>
          </a:xfrm>
          <a:prstGeom prst="rect">
            <a:avLst/>
          </a:prstGeom>
        </p:spPr>
      </p:pic>
      <p:sp>
        <p:nvSpPr>
          <p:cNvPr id="8"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玩家即用户</a:t>
            </a:r>
            <a:endParaRPr lang="en-US" sz="1200" dirty="0"/>
          </a:p>
        </p:txBody>
      </p:sp>
      <p:sp>
        <p:nvSpPr>
          <p:cNvPr id="9"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长期游戏经验培养对用户操作习惯的敏锐洞察，精准预判使用场景中的潜在问题。</a:t>
            </a:r>
            <a:endParaRPr lang="en-US" sz="1050" dirty="0"/>
          </a:p>
        </p:txBody>
      </p:sp>
      <p:pic>
        <p:nvPicPr>
          <p:cNvPr id="10" name="Image 3" descr="preencoded.png"/>
          <p:cNvPicPr>
            <a:picLocks noChangeAspect="1"/>
          </p:cNvPicPr>
          <p:nvPr/>
        </p:nvPicPr>
        <p:blipFill>
          <a:blip r:embed="rId6"/>
          <a:srcRect/>
          <a:stretch>
            <a:fillRect/>
          </a:stretch>
        </p:blipFill>
        <p:spPr>
          <a:xfrm>
            <a:off x="3181201" y="2019300"/>
            <a:ext cx="2781151" cy="2266950"/>
          </a:xfrm>
          <a:prstGeom prst="rect">
            <a:avLst/>
          </a:prstGeom>
        </p:spPr>
      </p:pic>
      <p:sp>
        <p:nvSpPr>
          <p:cNvPr id="11" name="Text 5"/>
          <p:cNvSpPr/>
          <p:nvPr/>
        </p:nvSpPr>
        <p:spPr>
          <a:xfrm>
            <a:off x="3533626"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体验驱动测试</a:t>
            </a:r>
            <a:endParaRPr lang="en-US" sz="1200" dirty="0"/>
          </a:p>
        </p:txBody>
      </p:sp>
      <p:sp>
        <p:nvSpPr>
          <p:cNvPr id="12" name="Text 6"/>
          <p:cNvSpPr/>
          <p:nvPr/>
        </p:nvSpPr>
        <p:spPr>
          <a:xfrm>
            <a:off x="3533626"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以玩家思维模拟真实交互流程，发现逻辑漏洞与体验断点，提升系统可用性。</a:t>
            </a:r>
            <a:endParaRPr lang="en-US" sz="1050" dirty="0"/>
          </a:p>
        </p:txBody>
      </p:sp>
      <p:pic>
        <p:nvPicPr>
          <p:cNvPr id="13" name="Image 4" descr="preencoded.png"/>
          <p:cNvPicPr>
            <a:picLocks noChangeAspect="1"/>
          </p:cNvPicPr>
          <p:nvPr/>
        </p:nvPicPr>
        <p:blipFill>
          <a:blip r:embed="rId7"/>
          <a:srcRect/>
          <a:stretch>
            <a:fillRect/>
          </a:stretch>
        </p:blipFill>
        <p:spPr>
          <a:xfrm>
            <a:off x="5962352" y="2019300"/>
            <a:ext cx="2781151" cy="2266950"/>
          </a:xfrm>
          <a:prstGeom prst="rect">
            <a:avLst/>
          </a:prstGeom>
        </p:spPr>
      </p:pic>
      <p:sp>
        <p:nvSpPr>
          <p:cNvPr id="14" name="Text 7"/>
          <p:cNvSpPr/>
          <p:nvPr/>
        </p:nvSpPr>
        <p:spPr>
          <a:xfrm>
            <a:off x="6314777"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乐趣中练能力</a:t>
            </a:r>
            <a:endParaRPr lang="en-US" sz="1200" dirty="0"/>
          </a:p>
        </p:txBody>
      </p:sp>
      <p:sp>
        <p:nvSpPr>
          <p:cNvPr id="15" name="Text 8"/>
          <p:cNvSpPr/>
          <p:nvPr/>
        </p:nvSpPr>
        <p:spPr>
          <a:xfrm>
            <a:off x="6314777"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在复杂游戏中锻炼耐心与观察力，转化为测试工作中对细节的极致追求。</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郑显喆 - 坚持不懈的前端探索者</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22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话少却行动力十足，扎实掌握C/C++基础与前端技术栈</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2809875"/>
          </a:xfrm>
          <a:prstGeom prst="rect">
            <a:avLst/>
          </a:prstGeom>
        </p:spPr>
      </p:pic>
      <p:sp>
        <p:nvSpPr>
          <p:cNvPr id="8" name="Text 3"/>
          <p:cNvSpPr/>
          <p:nvPr/>
        </p:nvSpPr>
        <p:spPr>
          <a:xfrm>
            <a:off x="781050"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性格特质</a:t>
            </a:r>
            <a:endParaRPr lang="en-US" sz="1200" dirty="0"/>
          </a:p>
        </p:txBody>
      </p:sp>
      <p:sp>
        <p:nvSpPr>
          <p:cNvPr id="9" name="Text 4"/>
          <p:cNvSpPr/>
          <p:nvPr/>
        </p:nvSpPr>
        <p:spPr>
          <a:xfrm>
            <a:off x="781050"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内敛沉稳，偏好专注工作。执行力强，注重实际成效。沉默务实，善于独立解决问题。</a:t>
            </a:r>
            <a:endParaRPr lang="en-US" sz="1050" dirty="0"/>
          </a:p>
        </p:txBody>
      </p:sp>
      <p:sp>
        <p:nvSpPr>
          <p:cNvPr id="10" name="Text 5"/>
          <p:cNvSpPr/>
          <p:nvPr/>
        </p:nvSpPr>
        <p:spPr>
          <a:xfrm>
            <a:off x="2757488"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技术基础</a:t>
            </a:r>
            <a:endParaRPr lang="en-US" sz="1200" dirty="0"/>
          </a:p>
        </p:txBody>
      </p:sp>
      <p:sp>
        <p:nvSpPr>
          <p:cNvPr id="11" name="Text 6"/>
          <p:cNvSpPr/>
          <p:nvPr/>
        </p:nvSpPr>
        <p:spPr>
          <a:xfrm>
            <a:off x="2757488"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扎实掌握C/C++编程语言。深入理解系统级程序设计。具备底层技术分析能力。</a:t>
            </a:r>
            <a:endParaRPr lang="en-US" sz="1050" dirty="0"/>
          </a:p>
        </p:txBody>
      </p:sp>
      <p:sp>
        <p:nvSpPr>
          <p:cNvPr id="12" name="Text 7"/>
          <p:cNvSpPr/>
          <p:nvPr/>
        </p:nvSpPr>
        <p:spPr>
          <a:xfrm>
            <a:off x="4733925"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前端技能</a:t>
            </a:r>
            <a:endParaRPr lang="en-US" sz="1200" dirty="0"/>
          </a:p>
        </p:txBody>
      </p:sp>
      <p:sp>
        <p:nvSpPr>
          <p:cNvPr id="13" name="Text 8"/>
          <p:cNvSpPr/>
          <p:nvPr/>
        </p:nvSpPr>
        <p:spPr>
          <a:xfrm>
            <a:off x="4733925"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熟练运用HTML、CSS、JavaScript。掌握Vue框架进行开发。能构建响应式用户界面。</a:t>
            </a:r>
            <a:endParaRPr lang="en-US" sz="1050" dirty="0"/>
          </a:p>
        </p:txBody>
      </p:sp>
      <p:sp>
        <p:nvSpPr>
          <p:cNvPr id="14" name="Text 9"/>
          <p:cNvSpPr/>
          <p:nvPr/>
        </p:nvSpPr>
        <p:spPr>
          <a:xfrm>
            <a:off x="6710363"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工程能力</a:t>
            </a:r>
            <a:endParaRPr lang="en-US" sz="1200" dirty="0"/>
          </a:p>
        </p:txBody>
      </p:sp>
      <p:sp>
        <p:nvSpPr>
          <p:cNvPr id="15" name="Text 10"/>
          <p:cNvSpPr/>
          <p:nvPr/>
        </p:nvSpPr>
        <p:spPr>
          <a:xfrm>
            <a:off x="6710363" y="1843088"/>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强调代码质量与可维护性。持续优化开发流程。具备全栈开发实践能力。</a:t>
            </a:r>
            <a:endParaRPr lang="en-US" sz="1050" dirty="0"/>
          </a:p>
        </p:txBody>
      </p:sp>
      <p:sp>
        <p:nvSpPr>
          <p:cNvPr id="16" name="Text 11"/>
          <p:cNvSpPr/>
          <p:nvPr/>
        </p:nvSpPr>
        <p:spPr>
          <a:xfrm>
            <a:off x="781050" y="2852737"/>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学习理念</a:t>
            </a:r>
            <a:endParaRPr lang="en-US" sz="1200" dirty="0"/>
          </a:p>
        </p:txBody>
      </p:sp>
      <p:sp>
        <p:nvSpPr>
          <p:cNvPr id="17" name="Text 12"/>
          <p:cNvSpPr/>
          <p:nvPr/>
        </p:nvSpPr>
        <p:spPr>
          <a:xfrm>
            <a:off x="781050" y="3228975"/>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坚持技术驱动个人成长。注重理论与实践结合。主动积累项目经验。</a:t>
            </a:r>
            <a:endParaRPr lang="en-US" sz="1050" dirty="0"/>
          </a:p>
        </p:txBody>
      </p:sp>
      <p:sp>
        <p:nvSpPr>
          <p:cNvPr id="18" name="Text 13"/>
          <p:cNvSpPr/>
          <p:nvPr/>
        </p:nvSpPr>
        <p:spPr>
          <a:xfrm>
            <a:off x="2757488" y="2852737"/>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问题解决</a:t>
            </a:r>
            <a:endParaRPr lang="en-US" sz="1200" dirty="0"/>
          </a:p>
        </p:txBody>
      </p:sp>
      <p:sp>
        <p:nvSpPr>
          <p:cNvPr id="19" name="Text 14"/>
          <p:cNvSpPr/>
          <p:nvPr/>
        </p:nvSpPr>
        <p:spPr>
          <a:xfrm>
            <a:off x="2757488" y="3228975"/>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擅长分析复杂技术问题。定位精准，解决高效。注重根本原因排查。</a:t>
            </a:r>
            <a:endParaRPr lang="en-US" sz="1050" dirty="0"/>
          </a:p>
        </p:txBody>
      </p:sp>
      <p:sp>
        <p:nvSpPr>
          <p:cNvPr id="20" name="Text 15"/>
          <p:cNvSpPr/>
          <p:nvPr/>
        </p:nvSpPr>
        <p:spPr>
          <a:xfrm>
            <a:off x="4733925" y="2852737"/>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项目导向</a:t>
            </a:r>
            <a:endParaRPr lang="en-US" sz="1200" dirty="0"/>
          </a:p>
        </p:txBody>
      </p:sp>
      <p:sp>
        <p:nvSpPr>
          <p:cNvPr id="21" name="Text 16"/>
          <p:cNvSpPr/>
          <p:nvPr/>
        </p:nvSpPr>
        <p:spPr>
          <a:xfrm>
            <a:off x="4733925" y="3228975"/>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以实际项目推动技能提升。关注成果落地与迭代。重视协作与交付效率。</a:t>
            </a:r>
            <a:endParaRPr lang="en-US" sz="1050" dirty="0"/>
          </a:p>
        </p:txBody>
      </p:sp>
      <p:sp>
        <p:nvSpPr>
          <p:cNvPr id="22" name="Text 17"/>
          <p:cNvSpPr/>
          <p:nvPr/>
        </p:nvSpPr>
        <p:spPr>
          <a:xfrm>
            <a:off x="6710363" y="2852737"/>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发展路径</a:t>
            </a:r>
            <a:endParaRPr lang="en-US" sz="1200" dirty="0"/>
          </a:p>
        </p:txBody>
      </p:sp>
      <p:sp>
        <p:nvSpPr>
          <p:cNvPr id="23" name="Text 18"/>
          <p:cNvSpPr/>
          <p:nvPr/>
        </p:nvSpPr>
        <p:spPr>
          <a:xfrm>
            <a:off x="6710363" y="3228975"/>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稳步推进全栈能力构建。平衡深度与广度发展。追求长期技术积累。</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315075"/>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9281" r="9281"/>
          <a:stretch>
            <a:fillRect/>
          </a:stretch>
        </p:blipFill>
        <p:spPr>
          <a:xfrm>
            <a:off x="0" y="0"/>
            <a:ext cx="9144000" cy="6315075"/>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熟练运用HTML/CSS/JS及Vue框架进行高效开发</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4695825"/>
          </a:xfrm>
          <a:prstGeom prst="rect">
            <a:avLst/>
          </a:prstGeom>
        </p:spPr>
      </p:pic>
      <p:sp>
        <p:nvSpPr>
          <p:cNvPr id="8" name="Text 3"/>
          <p:cNvSpPr/>
          <p:nvPr/>
        </p:nvSpPr>
        <p:spPr>
          <a:xfrm>
            <a:off x="3914775" y="1885950"/>
            <a:ext cx="131445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前端开发</a:t>
            </a:r>
            <a:endParaRPr lang="en-US" sz="1350" dirty="0"/>
          </a:p>
        </p:txBody>
      </p:sp>
      <p:sp>
        <p:nvSpPr>
          <p:cNvPr id="9" name="Text 4"/>
          <p:cNvSpPr/>
          <p:nvPr/>
        </p:nvSpPr>
        <p:spPr>
          <a:xfrm>
            <a:off x="676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核心基础</a:t>
            </a:r>
            <a:endParaRPr lang="en-US" sz="1200" dirty="0"/>
          </a:p>
        </p:txBody>
      </p:sp>
      <p:sp>
        <p:nvSpPr>
          <p:cNvPr id="10" name="Text 5"/>
          <p:cNvSpPr/>
          <p:nvPr/>
        </p:nvSpPr>
        <p:spPr>
          <a:xfrm>
            <a:off x="8763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HTML语义化，构建结构清晰、利于SEO的网页内容。</a:t>
            </a:r>
            <a:endParaRPr lang="en-US" sz="1050" dirty="0"/>
          </a:p>
        </p:txBody>
      </p:sp>
      <p:sp>
        <p:nvSpPr>
          <p:cNvPr id="11" name="Text 6"/>
          <p:cNvSpPr/>
          <p:nvPr/>
        </p:nvSpPr>
        <p:spPr>
          <a:xfrm>
            <a:off x="876300" y="43338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CSS响应式布局，适配多端设备实现良好用户体验。</a:t>
            </a:r>
            <a:endParaRPr lang="en-US" sz="1050" dirty="0"/>
          </a:p>
        </p:txBody>
      </p:sp>
      <p:sp>
        <p:nvSpPr>
          <p:cNvPr id="12" name="Text 7"/>
          <p:cNvSpPr/>
          <p:nvPr/>
        </p:nvSpPr>
        <p:spPr>
          <a:xfrm>
            <a:off x="876300" y="52101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JavaScript编程，实现动态交互与数据处理逻辑。</a:t>
            </a:r>
            <a:endParaRPr lang="en-US" sz="1050" dirty="0"/>
          </a:p>
        </p:txBody>
      </p:sp>
      <p:sp>
        <p:nvSpPr>
          <p:cNvPr id="13" name="Text 8"/>
          <p:cNvSpPr/>
          <p:nvPr/>
        </p:nvSpPr>
        <p:spPr>
          <a:xfrm>
            <a:off x="2009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Vue框架</a:t>
            </a:r>
            <a:endParaRPr lang="en-US" sz="1200" dirty="0"/>
          </a:p>
        </p:txBody>
      </p:sp>
      <p:sp>
        <p:nvSpPr>
          <p:cNvPr id="14" name="Text 9"/>
          <p:cNvSpPr/>
          <p:nvPr/>
        </p:nvSpPr>
        <p:spPr>
          <a:xfrm>
            <a:off x="22098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组件化开发，拆分界面为可复用单元提升开发效率。</a:t>
            </a:r>
            <a:endParaRPr lang="en-US" sz="1050" dirty="0"/>
          </a:p>
        </p:txBody>
      </p:sp>
      <p:sp>
        <p:nvSpPr>
          <p:cNvPr id="15" name="Text 10"/>
          <p:cNvSpPr/>
          <p:nvPr/>
        </p:nvSpPr>
        <p:spPr>
          <a:xfrm>
            <a:off x="22098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双向数据绑定，自动同步视图与数据状态。</a:t>
            </a:r>
            <a:endParaRPr lang="en-US" sz="1050" dirty="0"/>
          </a:p>
        </p:txBody>
      </p:sp>
      <p:sp>
        <p:nvSpPr>
          <p:cNvPr id="16" name="Text 11"/>
          <p:cNvSpPr/>
          <p:nvPr/>
        </p:nvSpPr>
        <p:spPr>
          <a:xfrm>
            <a:off x="2209800" y="50006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虚拟DOM优化，提升页面渲染性能与响应速度。</a:t>
            </a:r>
            <a:endParaRPr lang="en-US" sz="1050" dirty="0"/>
          </a:p>
        </p:txBody>
      </p:sp>
      <p:sp>
        <p:nvSpPr>
          <p:cNvPr id="17" name="Text 12"/>
          <p:cNvSpPr/>
          <p:nvPr/>
        </p:nvSpPr>
        <p:spPr>
          <a:xfrm>
            <a:off x="3343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状态管理</a:t>
            </a:r>
            <a:endParaRPr lang="en-US" sz="1200" dirty="0"/>
          </a:p>
        </p:txBody>
      </p:sp>
      <p:sp>
        <p:nvSpPr>
          <p:cNvPr id="18" name="Text 13"/>
          <p:cNvSpPr/>
          <p:nvPr/>
        </p:nvSpPr>
        <p:spPr>
          <a:xfrm>
            <a:off x="35433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Vuex集中管理，统一维护应用层级的状态数据。</a:t>
            </a:r>
            <a:endParaRPr lang="en-US" sz="1050" dirty="0"/>
          </a:p>
        </p:txBody>
      </p:sp>
      <p:sp>
        <p:nvSpPr>
          <p:cNvPr id="19" name="Text 14"/>
          <p:cNvSpPr/>
          <p:nvPr/>
        </p:nvSpPr>
        <p:spPr>
          <a:xfrm>
            <a:off x="35433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模块化组织，支持大型项目中状态的分域管理。</a:t>
            </a:r>
            <a:endParaRPr lang="en-US" sz="1050" dirty="0"/>
          </a:p>
        </p:txBody>
      </p:sp>
      <p:sp>
        <p:nvSpPr>
          <p:cNvPr id="20" name="Text 15"/>
          <p:cNvSpPr/>
          <p:nvPr/>
        </p:nvSpPr>
        <p:spPr>
          <a:xfrm>
            <a:off x="4676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工程化实践</a:t>
            </a:r>
            <a:endParaRPr lang="en-US" sz="1200" dirty="0"/>
          </a:p>
        </p:txBody>
      </p:sp>
      <p:sp>
        <p:nvSpPr>
          <p:cNvPr id="21" name="Text 16"/>
          <p:cNvSpPr/>
          <p:nvPr/>
        </p:nvSpPr>
        <p:spPr>
          <a:xfrm>
            <a:off x="48768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Webpack配置，实现资源打包与构建流程自动化。</a:t>
            </a:r>
            <a:endParaRPr lang="en-US" sz="1050" dirty="0"/>
          </a:p>
        </p:txBody>
      </p:sp>
      <p:sp>
        <p:nvSpPr>
          <p:cNvPr id="22" name="Text 17"/>
          <p:cNvSpPr/>
          <p:nvPr/>
        </p:nvSpPr>
        <p:spPr>
          <a:xfrm>
            <a:off x="48768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CLI工具使用，快速搭建标准化项目结构。</a:t>
            </a:r>
            <a:endParaRPr lang="en-US" sz="1050" dirty="0"/>
          </a:p>
        </p:txBody>
      </p:sp>
      <p:sp>
        <p:nvSpPr>
          <p:cNvPr id="23" name="Text 18"/>
          <p:cNvSpPr/>
          <p:nvPr/>
        </p:nvSpPr>
        <p:spPr>
          <a:xfrm>
            <a:off x="6010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生态工具</a:t>
            </a:r>
            <a:endParaRPr lang="en-US" sz="1200" dirty="0"/>
          </a:p>
        </p:txBody>
      </p:sp>
      <p:sp>
        <p:nvSpPr>
          <p:cNvPr id="24" name="Text 19"/>
          <p:cNvSpPr/>
          <p:nvPr/>
        </p:nvSpPr>
        <p:spPr>
          <a:xfrm>
            <a:off x="62103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Vue Router路由控制，实现单页应用多视图跳转。</a:t>
            </a:r>
            <a:endParaRPr lang="en-US" sz="1050" dirty="0"/>
          </a:p>
        </p:txBody>
      </p:sp>
      <p:sp>
        <p:nvSpPr>
          <p:cNvPr id="25" name="Text 20"/>
          <p:cNvSpPr/>
          <p:nvPr/>
        </p:nvSpPr>
        <p:spPr>
          <a:xfrm>
            <a:off x="62103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Axios请求封装，统一处理前后端数据交互。</a:t>
            </a:r>
            <a:endParaRPr lang="en-US" sz="1050" dirty="0"/>
          </a:p>
        </p:txBody>
      </p:sp>
      <p:sp>
        <p:nvSpPr>
          <p:cNvPr id="26" name="Text 21"/>
          <p:cNvSpPr/>
          <p:nvPr/>
        </p:nvSpPr>
        <p:spPr>
          <a:xfrm>
            <a:off x="7343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团队协作</a:t>
            </a:r>
            <a:endParaRPr lang="en-US" sz="1200" dirty="0"/>
          </a:p>
        </p:txBody>
      </p:sp>
      <p:sp>
        <p:nvSpPr>
          <p:cNvPr id="27" name="Text 22"/>
          <p:cNvSpPr/>
          <p:nvPr/>
        </p:nvSpPr>
        <p:spPr>
          <a:xfrm>
            <a:off x="75438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组件库封装，提供通用UI组件支持多项目复用。</a:t>
            </a:r>
            <a:endParaRPr lang="en-US" sz="1050" dirty="0"/>
          </a:p>
        </p:txBody>
      </p:sp>
      <p:sp>
        <p:nvSpPr>
          <p:cNvPr id="28" name="Text 23"/>
          <p:cNvSpPr/>
          <p:nvPr/>
        </p:nvSpPr>
        <p:spPr>
          <a:xfrm>
            <a:off x="75438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代码规范集成，统一编码风格提升协作效率。</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热爱《怪物猎人》《艾尔登法环》等硬核游戏，激发技术挑战精神</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1190625" y="2400300"/>
            <a:ext cx="476250" cy="476250"/>
          </a:xfrm>
          <a:prstGeom prst="rect">
            <a:avLst/>
          </a:prstGeom>
        </p:spPr>
      </p:pic>
      <p:sp>
        <p:nvSpPr>
          <p:cNvPr id="7" name="Text 3"/>
          <p:cNvSpPr/>
          <p:nvPr/>
        </p:nvSpPr>
        <p:spPr>
          <a:xfrm>
            <a:off x="571500" y="29908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硬核游戏爱好</a:t>
            </a:r>
            <a:endParaRPr lang="en-US" sz="1200" dirty="0"/>
          </a:p>
        </p:txBody>
      </p:sp>
      <p:sp>
        <p:nvSpPr>
          <p:cNvPr id="8" name="Text 4"/>
          <p:cNvSpPr/>
          <p:nvPr/>
        </p:nvSpPr>
        <p:spPr>
          <a:xfrm>
            <a:off x="571500" y="3238500"/>
            <a:ext cx="17145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热衷《怪物猎人》《艾尔登法环》等高难度游戏，享受挑战与成长的过程。</a:t>
            </a:r>
            <a:endParaRPr lang="en-US" sz="1050" dirty="0"/>
          </a:p>
        </p:txBody>
      </p:sp>
      <p:pic>
        <p:nvPicPr>
          <p:cNvPr id="9" name="Image 2" descr="preencoded.png"/>
          <p:cNvPicPr>
            <a:picLocks noChangeAspect="1"/>
          </p:cNvPicPr>
          <p:nvPr/>
        </p:nvPicPr>
        <p:blipFill>
          <a:blip r:embed="rId5"/>
          <a:srcRect/>
          <a:stretch>
            <a:fillRect/>
          </a:stretch>
        </p:blipFill>
        <p:spPr>
          <a:xfrm>
            <a:off x="3286125" y="2400300"/>
            <a:ext cx="476250" cy="476250"/>
          </a:xfrm>
          <a:prstGeom prst="rect">
            <a:avLst/>
          </a:prstGeom>
        </p:spPr>
      </p:pic>
      <p:sp>
        <p:nvSpPr>
          <p:cNvPr id="10" name="Text 5"/>
          <p:cNvSpPr/>
          <p:nvPr/>
        </p:nvSpPr>
        <p:spPr>
          <a:xfrm>
            <a:off x="2667000" y="29908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挑战精神培养</a:t>
            </a:r>
            <a:endParaRPr lang="en-US" sz="1200" dirty="0"/>
          </a:p>
        </p:txBody>
      </p:sp>
      <p:sp>
        <p:nvSpPr>
          <p:cNvPr id="11" name="Text 6"/>
          <p:cNvSpPr/>
          <p:nvPr/>
        </p:nvSpPr>
        <p:spPr>
          <a:xfrm>
            <a:off x="2667000" y="3238500"/>
            <a:ext cx="17145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在反复试错与策略调整中磨炼耐心，提升面对复杂问题的应对能力。</a:t>
            </a:r>
            <a:endParaRPr lang="en-US" sz="1050" dirty="0"/>
          </a:p>
        </p:txBody>
      </p:sp>
      <p:pic>
        <p:nvPicPr>
          <p:cNvPr id="12" name="Image 3" descr="preencoded.png"/>
          <p:cNvPicPr>
            <a:picLocks noChangeAspect="1"/>
          </p:cNvPicPr>
          <p:nvPr/>
        </p:nvPicPr>
        <p:blipFill>
          <a:blip r:embed="rId6"/>
          <a:srcRect/>
          <a:stretch>
            <a:fillRect/>
          </a:stretch>
        </p:blipFill>
        <p:spPr>
          <a:xfrm>
            <a:off x="5381625" y="2400300"/>
            <a:ext cx="476250" cy="476250"/>
          </a:xfrm>
          <a:prstGeom prst="rect">
            <a:avLst/>
          </a:prstGeom>
        </p:spPr>
      </p:pic>
      <p:sp>
        <p:nvSpPr>
          <p:cNvPr id="13" name="Text 7"/>
          <p:cNvSpPr/>
          <p:nvPr/>
        </p:nvSpPr>
        <p:spPr>
          <a:xfrm>
            <a:off x="4762500" y="29908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技术毅力迁移</a:t>
            </a:r>
            <a:endParaRPr lang="en-US" sz="1200" dirty="0"/>
          </a:p>
        </p:txBody>
      </p:sp>
      <p:sp>
        <p:nvSpPr>
          <p:cNvPr id="14" name="Text 8"/>
          <p:cNvSpPr/>
          <p:nvPr/>
        </p:nvSpPr>
        <p:spPr>
          <a:xfrm>
            <a:off x="4762500" y="3238500"/>
            <a:ext cx="17145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将游戏中坚持不懈的精神应用于前端学习，攻克技术难点。</a:t>
            </a:r>
            <a:endParaRPr lang="en-US" sz="1050" dirty="0"/>
          </a:p>
        </p:txBody>
      </p:sp>
      <p:pic>
        <p:nvPicPr>
          <p:cNvPr id="15" name="Image 4" descr="preencoded.png"/>
          <p:cNvPicPr>
            <a:picLocks noChangeAspect="1"/>
          </p:cNvPicPr>
          <p:nvPr/>
        </p:nvPicPr>
        <p:blipFill>
          <a:blip r:embed="rId7"/>
          <a:srcRect/>
          <a:stretch>
            <a:fillRect/>
          </a:stretch>
        </p:blipFill>
        <p:spPr>
          <a:xfrm>
            <a:off x="7477125" y="2400300"/>
            <a:ext cx="476250" cy="476250"/>
          </a:xfrm>
          <a:prstGeom prst="rect">
            <a:avLst/>
          </a:prstGeom>
        </p:spPr>
      </p:pic>
      <p:sp>
        <p:nvSpPr>
          <p:cNvPr id="16" name="Text 9"/>
          <p:cNvSpPr/>
          <p:nvPr/>
        </p:nvSpPr>
        <p:spPr>
          <a:xfrm>
            <a:off x="6858000" y="299085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兴趣驱动成长</a:t>
            </a:r>
            <a:endParaRPr lang="en-US" sz="1200" dirty="0"/>
          </a:p>
        </p:txBody>
      </p:sp>
      <p:sp>
        <p:nvSpPr>
          <p:cNvPr id="17" name="Text 10"/>
          <p:cNvSpPr/>
          <p:nvPr/>
        </p:nvSpPr>
        <p:spPr>
          <a:xfrm>
            <a:off x="6858000" y="3238500"/>
            <a:ext cx="17145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以游戏为动力源，保持对编程的热情，持续提升开发实战能力。</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目标明确：投身前端开发或测试岗位，持续提升工程能力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085975" cy="2338388"/>
          </a:xfrm>
          <a:prstGeom prst="rect">
            <a:avLst/>
          </a:prstGeom>
        </p:spPr>
      </p:pic>
      <p:sp>
        <p:nvSpPr>
          <p:cNvPr id="7"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职业定位清晰</a:t>
            </a:r>
            <a:endParaRPr lang="en-US" sz="1200" dirty="0"/>
          </a:p>
        </p:txBody>
      </p:sp>
      <p:sp>
        <p:nvSpPr>
          <p:cNvPr id="8"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聚焦前端开发与测试方向，明确技术成长路径，致力于成为专业工程实践者。</a:t>
            </a:r>
            <a:endParaRPr lang="en-US" sz="1050" dirty="0"/>
          </a:p>
        </p:txBody>
      </p:sp>
      <p:pic>
        <p:nvPicPr>
          <p:cNvPr id="9" name="Image 2" descr="preencoded.png"/>
          <p:cNvPicPr>
            <a:picLocks noChangeAspect="1"/>
          </p:cNvPicPr>
          <p:nvPr/>
        </p:nvPicPr>
        <p:blipFill>
          <a:blip r:embed="rId5"/>
          <a:srcRect/>
          <a:stretch>
            <a:fillRect/>
          </a:stretch>
        </p:blipFill>
        <p:spPr>
          <a:xfrm>
            <a:off x="2486025" y="2019300"/>
            <a:ext cx="2085975" cy="2338388"/>
          </a:xfrm>
          <a:prstGeom prst="rect">
            <a:avLst/>
          </a:prstGeom>
        </p:spPr>
      </p:pic>
      <p:sp>
        <p:nvSpPr>
          <p:cNvPr id="10" name="Text 5"/>
          <p:cNvSpPr/>
          <p:nvPr/>
        </p:nvSpPr>
        <p:spPr>
          <a:xfrm>
            <a:off x="283845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技术能力扎实</a:t>
            </a:r>
            <a:endParaRPr lang="en-US" sz="1200" dirty="0"/>
          </a:p>
        </p:txBody>
      </p:sp>
      <p:sp>
        <p:nvSpPr>
          <p:cNvPr id="11" name="Text 6"/>
          <p:cNvSpPr/>
          <p:nvPr/>
        </p:nvSpPr>
        <p:spPr>
          <a:xfrm>
            <a:off x="283845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掌握HTML/CSS/JS及Vue框架，具备独立开发与调试前端应用的能力。</a:t>
            </a:r>
            <a:endParaRPr lang="en-US" sz="1050" dirty="0"/>
          </a:p>
        </p:txBody>
      </p:sp>
      <p:pic>
        <p:nvPicPr>
          <p:cNvPr id="12" name="Image 3" descr="preencoded.png"/>
          <p:cNvPicPr>
            <a:picLocks noChangeAspect="1"/>
          </p:cNvPicPr>
          <p:nvPr/>
        </p:nvPicPr>
        <p:blipFill>
          <a:blip r:embed="rId6"/>
          <a:srcRect/>
          <a:stretch>
            <a:fillRect/>
          </a:stretch>
        </p:blipFill>
        <p:spPr>
          <a:xfrm>
            <a:off x="4572000" y="2019300"/>
            <a:ext cx="2085975" cy="2338388"/>
          </a:xfrm>
          <a:prstGeom prst="rect">
            <a:avLst/>
          </a:prstGeom>
        </p:spPr>
      </p:pic>
      <p:sp>
        <p:nvSpPr>
          <p:cNvPr id="13"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项目经验积累</a:t>
            </a:r>
            <a:endParaRPr lang="en-US" sz="1200" dirty="0"/>
          </a:p>
        </p:txBody>
      </p:sp>
      <p:sp>
        <p:nvSpPr>
          <p:cNvPr id="14"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通过实战项目锻炼代码规范与系统思维，不断提升问题解决效率。</a:t>
            </a:r>
            <a:endParaRPr lang="en-US" sz="1050" dirty="0"/>
          </a:p>
        </p:txBody>
      </p:sp>
      <p:pic>
        <p:nvPicPr>
          <p:cNvPr id="15" name="Image 4" descr="preencoded.png"/>
          <p:cNvPicPr>
            <a:picLocks noChangeAspect="1"/>
          </p:cNvPicPr>
          <p:nvPr/>
        </p:nvPicPr>
        <p:blipFill>
          <a:blip r:embed="rId7"/>
          <a:srcRect/>
          <a:stretch>
            <a:fillRect/>
          </a:stretch>
        </p:blipFill>
        <p:spPr>
          <a:xfrm>
            <a:off x="6657975" y="2019300"/>
            <a:ext cx="2085975" cy="2338388"/>
          </a:xfrm>
          <a:prstGeom prst="rect">
            <a:avLst/>
          </a:prstGeom>
        </p:spPr>
      </p:pic>
      <p:sp>
        <p:nvSpPr>
          <p:cNvPr id="16" name="Text 9"/>
          <p:cNvSpPr/>
          <p:nvPr/>
        </p:nvSpPr>
        <p:spPr>
          <a:xfrm>
            <a:off x="701040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持续学习进取</a:t>
            </a:r>
            <a:endParaRPr lang="en-US" sz="1200" dirty="0"/>
          </a:p>
        </p:txBody>
      </p:sp>
      <p:sp>
        <p:nvSpPr>
          <p:cNvPr id="17" name="Text 10"/>
          <p:cNvSpPr/>
          <p:nvPr/>
        </p:nvSpPr>
        <p:spPr>
          <a:xfrm>
            <a:off x="701040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保持对新技术的敏感度，主动学习前沿工具，增强综合工程素养。</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冯德衍 - 平和心态的Java后端专家</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22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74488-BFDD-8AE2-EF42-673A5918BB2F}"/>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49B65E49-7F52-BEE6-1777-D6D55240EF5C}"/>
              </a:ext>
            </a:extLst>
          </p:cNvPr>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a:extLst>
              <a:ext uri="{FF2B5EF4-FFF2-40B4-BE49-F238E27FC236}">
                <a16:creationId xmlns:a16="http://schemas.microsoft.com/office/drawing/2014/main" id="{D7862532-437C-81F5-EB37-0669401FC588}"/>
              </a:ext>
            </a:extLst>
          </p:cNvPr>
          <p:cNvPicPr>
            <a:picLocks noChangeAspect="1"/>
          </p:cNvPicPr>
          <p:nvPr/>
        </p:nvPicPr>
        <p:blipFill>
          <a:blip r:embed="rId3"/>
          <a:srcRect l="6" r="6"/>
          <a:stretch>
            <a:fillRect/>
          </a:stretch>
        </p:blipFill>
        <p:spPr>
          <a:xfrm>
            <a:off x="0" y="-85130"/>
            <a:ext cx="9144000" cy="5143500"/>
          </a:xfrm>
          <a:prstGeom prst="rect">
            <a:avLst/>
          </a:prstGeom>
        </p:spPr>
      </p:pic>
      <p:pic>
        <p:nvPicPr>
          <p:cNvPr id="4" name="Image 1" descr="preencoded.png">
            <a:extLst>
              <a:ext uri="{FF2B5EF4-FFF2-40B4-BE49-F238E27FC236}">
                <a16:creationId xmlns:a16="http://schemas.microsoft.com/office/drawing/2014/main" id="{183F2F46-4EB6-C841-61C8-6A7FFDBF17CD}"/>
              </a:ext>
            </a:extLst>
          </p:cNvPr>
          <p:cNvPicPr>
            <a:picLocks noChangeAspect="1"/>
          </p:cNvPicPr>
          <p:nvPr/>
        </p:nvPicPr>
        <p:blipFill>
          <a:blip r:embed="rId4"/>
          <a:srcRect t="6452" b="6452"/>
          <a:stretch>
            <a:fillRect/>
          </a:stretch>
        </p:blipFill>
        <p:spPr>
          <a:xfrm>
            <a:off x="0" y="0"/>
            <a:ext cx="2952750" cy="5143500"/>
          </a:xfrm>
          <a:prstGeom prst="rect">
            <a:avLst/>
          </a:prstGeom>
        </p:spPr>
      </p:pic>
      <p:sp>
        <p:nvSpPr>
          <p:cNvPr id="5" name="Text 1">
            <a:extLst>
              <a:ext uri="{FF2B5EF4-FFF2-40B4-BE49-F238E27FC236}">
                <a16:creationId xmlns:a16="http://schemas.microsoft.com/office/drawing/2014/main" id="{D96EBE84-0BB9-E70C-1DEC-EBB090B519B9}"/>
              </a:ext>
            </a:extLst>
          </p:cNvPr>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a:extLst>
              <a:ext uri="{FF2B5EF4-FFF2-40B4-BE49-F238E27FC236}">
                <a16:creationId xmlns:a16="http://schemas.microsoft.com/office/drawing/2014/main" id="{44913A65-B95B-F079-6EC9-EAE8F74A5319}"/>
              </a:ext>
            </a:extLst>
          </p:cNvPr>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9" name="Text 5">
            <a:extLst>
              <a:ext uri="{FF2B5EF4-FFF2-40B4-BE49-F238E27FC236}">
                <a16:creationId xmlns:a16="http://schemas.microsoft.com/office/drawing/2014/main" id="{E753E929-4B72-71AC-9E6B-3DBCF3D15C2F}"/>
              </a:ext>
            </a:extLst>
          </p:cNvPr>
          <p:cNvSpPr/>
          <p:nvPr/>
        </p:nvSpPr>
        <p:spPr>
          <a:xfrm>
            <a:off x="3990975"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2" name="Text 8">
            <a:extLst>
              <a:ext uri="{FF2B5EF4-FFF2-40B4-BE49-F238E27FC236}">
                <a16:creationId xmlns:a16="http://schemas.microsoft.com/office/drawing/2014/main" id="{B43AFE6A-3095-5094-71F9-7EABFEC84095}"/>
              </a:ext>
            </a:extLst>
          </p:cNvPr>
          <p:cNvSpPr/>
          <p:nvPr/>
        </p:nvSpPr>
        <p:spPr>
          <a:xfrm>
            <a:off x="6610350"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5" name="Text 11">
            <a:extLst>
              <a:ext uri="{FF2B5EF4-FFF2-40B4-BE49-F238E27FC236}">
                <a16:creationId xmlns:a16="http://schemas.microsoft.com/office/drawing/2014/main" id="{16562F1D-0F80-C1CE-1729-BDFAEC6C30D3}"/>
              </a:ext>
            </a:extLst>
          </p:cNvPr>
          <p:cNvSpPr/>
          <p:nvPr/>
        </p:nvSpPr>
        <p:spPr>
          <a:xfrm>
            <a:off x="3990975"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8" name="Text 14">
            <a:extLst>
              <a:ext uri="{FF2B5EF4-FFF2-40B4-BE49-F238E27FC236}">
                <a16:creationId xmlns:a16="http://schemas.microsoft.com/office/drawing/2014/main" id="{B58C48D5-98F7-72AD-4A50-4270B36686F9}"/>
              </a:ext>
            </a:extLst>
          </p:cNvPr>
          <p:cNvSpPr/>
          <p:nvPr/>
        </p:nvSpPr>
        <p:spPr>
          <a:xfrm>
            <a:off x="6610350"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1" name="Text 17">
            <a:extLst>
              <a:ext uri="{FF2B5EF4-FFF2-40B4-BE49-F238E27FC236}">
                <a16:creationId xmlns:a16="http://schemas.microsoft.com/office/drawing/2014/main" id="{17563176-9817-73D6-697B-A673DA7AA428}"/>
              </a:ext>
            </a:extLst>
          </p:cNvPr>
          <p:cNvSpPr/>
          <p:nvPr/>
        </p:nvSpPr>
        <p:spPr>
          <a:xfrm>
            <a:off x="3990975"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4" name="Text 20">
            <a:extLst>
              <a:ext uri="{FF2B5EF4-FFF2-40B4-BE49-F238E27FC236}">
                <a16:creationId xmlns:a16="http://schemas.microsoft.com/office/drawing/2014/main" id="{1EBDDAC9-B9CC-0047-94A9-4D491F24A367}"/>
              </a:ext>
            </a:extLst>
          </p:cNvPr>
          <p:cNvSpPr/>
          <p:nvPr/>
        </p:nvSpPr>
        <p:spPr>
          <a:xfrm>
            <a:off x="6610350"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7" name="Text 23">
            <a:extLst>
              <a:ext uri="{FF2B5EF4-FFF2-40B4-BE49-F238E27FC236}">
                <a16:creationId xmlns:a16="http://schemas.microsoft.com/office/drawing/2014/main" id="{D2A1628A-DEEA-5402-AA5C-CB6B8A07E674}"/>
              </a:ext>
            </a:extLst>
          </p:cNvPr>
          <p:cNvSpPr/>
          <p:nvPr/>
        </p:nvSpPr>
        <p:spPr>
          <a:xfrm>
            <a:off x="3990975" y="30884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0" name="Text 26">
            <a:extLst>
              <a:ext uri="{FF2B5EF4-FFF2-40B4-BE49-F238E27FC236}">
                <a16:creationId xmlns:a16="http://schemas.microsoft.com/office/drawing/2014/main" id="{9C89F198-1BB7-5D98-C4CC-D12A30463E13}"/>
              </a:ext>
            </a:extLst>
          </p:cNvPr>
          <p:cNvSpPr/>
          <p:nvPr/>
        </p:nvSpPr>
        <p:spPr>
          <a:xfrm>
            <a:off x="6610350" y="28789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3" name="Text 29">
            <a:extLst>
              <a:ext uri="{FF2B5EF4-FFF2-40B4-BE49-F238E27FC236}">
                <a16:creationId xmlns:a16="http://schemas.microsoft.com/office/drawing/2014/main" id="{DC0DA3BD-99D4-F3F3-B83F-97EF773A86DA}"/>
              </a:ext>
            </a:extLst>
          </p:cNvPr>
          <p:cNvSpPr/>
          <p:nvPr/>
        </p:nvSpPr>
        <p:spPr>
          <a:xfrm>
            <a:off x="3990975" y="39266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6" name="Text 32">
            <a:extLst>
              <a:ext uri="{FF2B5EF4-FFF2-40B4-BE49-F238E27FC236}">
                <a16:creationId xmlns:a16="http://schemas.microsoft.com/office/drawing/2014/main" id="{AE771FDB-8E88-1154-FE67-C165298A144F}"/>
              </a:ext>
            </a:extLst>
          </p:cNvPr>
          <p:cNvSpPr/>
          <p:nvPr/>
        </p:nvSpPr>
        <p:spPr>
          <a:xfrm>
            <a:off x="6610350" y="37171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9" name="Text 35">
            <a:extLst>
              <a:ext uri="{FF2B5EF4-FFF2-40B4-BE49-F238E27FC236}">
                <a16:creationId xmlns:a16="http://schemas.microsoft.com/office/drawing/2014/main" id="{D7C8A191-7262-994F-1A87-6811487A16B6}"/>
              </a:ext>
            </a:extLst>
          </p:cNvPr>
          <p:cNvSpPr/>
          <p:nvPr/>
        </p:nvSpPr>
        <p:spPr>
          <a:xfrm>
            <a:off x="3990975"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2" name="Text 38">
            <a:extLst>
              <a:ext uri="{FF2B5EF4-FFF2-40B4-BE49-F238E27FC236}">
                <a16:creationId xmlns:a16="http://schemas.microsoft.com/office/drawing/2014/main" id="{D3B3A1D5-3E25-30EB-52B4-729D99D5C7F7}"/>
              </a:ext>
            </a:extLst>
          </p:cNvPr>
          <p:cNvSpPr/>
          <p:nvPr/>
        </p:nvSpPr>
        <p:spPr>
          <a:xfrm>
            <a:off x="6610350"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3" name="笑脸 42">
            <a:hlinkClick r:id="" action="ppaction://noaction"/>
            <a:extLst>
              <a:ext uri="{FF2B5EF4-FFF2-40B4-BE49-F238E27FC236}">
                <a16:creationId xmlns:a16="http://schemas.microsoft.com/office/drawing/2014/main" id="{9806CFFD-E24E-90B8-E715-628289596755}"/>
              </a:ext>
            </a:extLst>
          </p:cNvPr>
          <p:cNvSpPr/>
          <p:nvPr/>
        </p:nvSpPr>
        <p:spPr>
          <a:xfrm>
            <a:off x="1422507" y="4112419"/>
            <a:ext cx="545566" cy="528637"/>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 name="Image 1" descr="preencoded.png">
            <a:extLst>
              <a:ext uri="{FF2B5EF4-FFF2-40B4-BE49-F238E27FC236}">
                <a16:creationId xmlns:a16="http://schemas.microsoft.com/office/drawing/2014/main" id="{80909175-5EB0-5F29-2699-3AA7D271170C}"/>
              </a:ext>
            </a:extLst>
          </p:cNvPr>
          <p:cNvPicPr>
            <a:picLocks noChangeAspect="1"/>
          </p:cNvPicPr>
          <p:nvPr/>
        </p:nvPicPr>
        <p:blipFill>
          <a:blip r:embed="rId5"/>
          <a:srcRect/>
          <a:stretch>
            <a:fillRect/>
          </a:stretch>
        </p:blipFill>
        <p:spPr>
          <a:xfrm>
            <a:off x="4114733" y="1079967"/>
            <a:ext cx="476250" cy="476250"/>
          </a:xfrm>
          <a:prstGeom prst="rect">
            <a:avLst/>
          </a:prstGeom>
        </p:spPr>
      </p:pic>
      <p:pic>
        <p:nvPicPr>
          <p:cNvPr id="46" name="Image 2" descr="preencoded.png">
            <a:extLst>
              <a:ext uri="{FF2B5EF4-FFF2-40B4-BE49-F238E27FC236}">
                <a16:creationId xmlns:a16="http://schemas.microsoft.com/office/drawing/2014/main" id="{1B4D7ED0-6B3A-DA26-3257-412C87A683C0}"/>
              </a:ext>
            </a:extLst>
          </p:cNvPr>
          <p:cNvPicPr>
            <a:picLocks noChangeAspect="1"/>
          </p:cNvPicPr>
          <p:nvPr/>
        </p:nvPicPr>
        <p:blipFill>
          <a:blip r:embed="rId6"/>
          <a:srcRect/>
          <a:stretch>
            <a:fillRect/>
          </a:stretch>
        </p:blipFill>
        <p:spPr>
          <a:xfrm>
            <a:off x="4114733" y="2248495"/>
            <a:ext cx="476250" cy="476250"/>
          </a:xfrm>
          <a:prstGeom prst="rect">
            <a:avLst/>
          </a:prstGeom>
        </p:spPr>
      </p:pic>
      <p:pic>
        <p:nvPicPr>
          <p:cNvPr id="47" name="Image 3" descr="preencoded.png">
            <a:extLst>
              <a:ext uri="{FF2B5EF4-FFF2-40B4-BE49-F238E27FC236}">
                <a16:creationId xmlns:a16="http://schemas.microsoft.com/office/drawing/2014/main" id="{42A5929B-E5F9-5672-16DF-E3BEDE257D76}"/>
              </a:ext>
            </a:extLst>
          </p:cNvPr>
          <p:cNvPicPr>
            <a:picLocks noChangeAspect="1"/>
          </p:cNvPicPr>
          <p:nvPr/>
        </p:nvPicPr>
        <p:blipFill>
          <a:blip r:embed="rId7"/>
          <a:srcRect/>
          <a:stretch>
            <a:fillRect/>
          </a:stretch>
        </p:blipFill>
        <p:spPr>
          <a:xfrm>
            <a:off x="4060785" y="3601526"/>
            <a:ext cx="476250" cy="476250"/>
          </a:xfrm>
          <a:prstGeom prst="rect">
            <a:avLst/>
          </a:prstGeom>
        </p:spPr>
      </p:pic>
      <p:sp>
        <p:nvSpPr>
          <p:cNvPr id="48" name="矩形 47">
            <a:extLst>
              <a:ext uri="{FF2B5EF4-FFF2-40B4-BE49-F238E27FC236}">
                <a16:creationId xmlns:a16="http://schemas.microsoft.com/office/drawing/2014/main" id="{35C702C7-3AF2-A80F-5594-D54DE5480D1D}"/>
              </a:ext>
            </a:extLst>
          </p:cNvPr>
          <p:cNvSpPr/>
          <p:nvPr/>
        </p:nvSpPr>
        <p:spPr>
          <a:xfrm>
            <a:off x="3783132" y="1015554"/>
            <a:ext cx="5360868" cy="646331"/>
          </a:xfrm>
          <a:prstGeom prst="rect">
            <a:avLst/>
          </a:prstGeom>
          <a:noFill/>
        </p:spPr>
        <p:txBody>
          <a:bodyPr wrap="square" lIns="91440" tIns="45720" rIns="91440" bIns="45720">
            <a:spAutoFit/>
          </a:bodyPr>
          <a:lstStyle/>
          <a:p>
            <a:pPr algn="ctr"/>
            <a:r>
              <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一 团队队员介绍</a:t>
            </a:r>
            <a:endParaRPr lang="zh-CN" alt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0" name="文本框 49">
            <a:extLst>
              <a:ext uri="{FF2B5EF4-FFF2-40B4-BE49-F238E27FC236}">
                <a16:creationId xmlns:a16="http://schemas.microsoft.com/office/drawing/2014/main" id="{7386C156-B404-81D1-39F0-92F5F9C7517B}"/>
              </a:ext>
            </a:extLst>
          </p:cNvPr>
          <p:cNvSpPr txBox="1"/>
          <p:nvPr/>
        </p:nvSpPr>
        <p:spPr>
          <a:xfrm>
            <a:off x="3893404" y="2170314"/>
            <a:ext cx="4625788" cy="646331"/>
          </a:xfrm>
          <a:prstGeom prst="rect">
            <a:avLst/>
          </a:prstGeom>
          <a:noFill/>
        </p:spPr>
        <p:txBody>
          <a:bodyPr wrap="square">
            <a:spAutoFit/>
          </a:bodyPr>
          <a:lstStyle/>
          <a:p>
            <a:pPr algn="ctr"/>
            <a:r>
              <a:rPr lang="zh-CN" alt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二    选题报告</a:t>
            </a:r>
            <a:endParaRPr lang="zh-CN" altLang="en-US" sz="36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52" name="文本框 51">
            <a:extLst>
              <a:ext uri="{FF2B5EF4-FFF2-40B4-BE49-F238E27FC236}">
                <a16:creationId xmlns:a16="http://schemas.microsoft.com/office/drawing/2014/main" id="{EFD161EF-1ABF-CAC5-CAA8-B80662A9C595}"/>
              </a:ext>
            </a:extLst>
          </p:cNvPr>
          <p:cNvSpPr txBox="1"/>
          <p:nvPr/>
        </p:nvSpPr>
        <p:spPr>
          <a:xfrm>
            <a:off x="3893404" y="3547264"/>
            <a:ext cx="4625788" cy="584775"/>
          </a:xfrm>
          <a:prstGeom prst="rect">
            <a:avLst/>
          </a:prstGeom>
          <a:noFill/>
        </p:spPr>
        <p:txBody>
          <a:bodyPr wrap="square">
            <a:spAutoFit/>
          </a:bodyPr>
          <a:lstStyle/>
          <a:p>
            <a:pPr algn="ctr"/>
            <a:r>
              <a:rPr lang="zh-CN" alt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三  需求分析报告</a:t>
            </a:r>
            <a:endParaRPr lang="zh-CN" altLang="en-US" sz="32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300432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心态平和，善于协作，具备良好的团队沟通与配合能力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1190625" y="2000250"/>
            <a:ext cx="476250" cy="476250"/>
          </a:xfrm>
          <a:prstGeom prst="rect">
            <a:avLst/>
          </a:prstGeom>
        </p:spPr>
      </p:pic>
      <p:sp>
        <p:nvSpPr>
          <p:cNvPr id="7" name="Text 3"/>
          <p:cNvSpPr/>
          <p:nvPr/>
        </p:nvSpPr>
        <p:spPr>
          <a:xfrm>
            <a:off x="571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情绪稳定</a:t>
            </a:r>
            <a:endParaRPr lang="en-US" sz="1200" dirty="0"/>
          </a:p>
        </p:txBody>
      </p:sp>
      <p:sp>
        <p:nvSpPr>
          <p:cNvPr id="8" name="Text 4"/>
          <p:cNvSpPr/>
          <p:nvPr/>
        </p:nvSpPr>
        <p:spPr>
          <a:xfrm>
            <a:off x="571500" y="2838450"/>
            <a:ext cx="1714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保持冷静理性，面对压力仍能高效推进开发任务。</a:t>
            </a:r>
            <a:endParaRPr lang="en-US" sz="1050" dirty="0"/>
          </a:p>
        </p:txBody>
      </p:sp>
      <p:pic>
        <p:nvPicPr>
          <p:cNvPr id="9" name="Image 2" descr="preencoded.png"/>
          <p:cNvPicPr>
            <a:picLocks noChangeAspect="1"/>
          </p:cNvPicPr>
          <p:nvPr/>
        </p:nvPicPr>
        <p:blipFill>
          <a:blip r:embed="rId5"/>
          <a:srcRect/>
          <a:stretch>
            <a:fillRect/>
          </a:stretch>
        </p:blipFill>
        <p:spPr>
          <a:xfrm>
            <a:off x="3286125" y="2000250"/>
            <a:ext cx="476250" cy="476250"/>
          </a:xfrm>
          <a:prstGeom prst="rect">
            <a:avLst/>
          </a:prstGeom>
        </p:spPr>
      </p:pic>
      <p:sp>
        <p:nvSpPr>
          <p:cNvPr id="10" name="Text 5"/>
          <p:cNvSpPr/>
          <p:nvPr/>
        </p:nvSpPr>
        <p:spPr>
          <a:xfrm>
            <a:off x="2667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团队协作者</a:t>
            </a:r>
            <a:endParaRPr lang="en-US" sz="1200" dirty="0"/>
          </a:p>
        </p:txBody>
      </p:sp>
      <p:sp>
        <p:nvSpPr>
          <p:cNvPr id="11" name="Text 6"/>
          <p:cNvSpPr/>
          <p:nvPr/>
        </p:nvSpPr>
        <p:spPr>
          <a:xfrm>
            <a:off x="2667000" y="2838450"/>
            <a:ext cx="1714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主动倾听他人意见，促进团队技术方案共识达成。</a:t>
            </a:r>
            <a:endParaRPr lang="en-US" sz="1050" dirty="0"/>
          </a:p>
        </p:txBody>
      </p:sp>
      <p:pic>
        <p:nvPicPr>
          <p:cNvPr id="12" name="Image 3" descr="preencoded.png"/>
          <p:cNvPicPr>
            <a:picLocks noChangeAspect="1"/>
          </p:cNvPicPr>
          <p:nvPr/>
        </p:nvPicPr>
        <p:blipFill>
          <a:blip r:embed="rId6"/>
          <a:srcRect/>
          <a:stretch>
            <a:fillRect/>
          </a:stretch>
        </p:blipFill>
        <p:spPr>
          <a:xfrm>
            <a:off x="5381625" y="2000250"/>
            <a:ext cx="476250" cy="476250"/>
          </a:xfrm>
          <a:prstGeom prst="rect">
            <a:avLst/>
          </a:prstGeom>
        </p:spPr>
      </p:pic>
      <p:sp>
        <p:nvSpPr>
          <p:cNvPr id="13" name="Text 7"/>
          <p:cNvSpPr/>
          <p:nvPr/>
        </p:nvSpPr>
        <p:spPr>
          <a:xfrm>
            <a:off x="47625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沟通顺畅</a:t>
            </a:r>
            <a:endParaRPr lang="en-US" sz="1200" dirty="0"/>
          </a:p>
        </p:txBody>
      </p:sp>
      <p:sp>
        <p:nvSpPr>
          <p:cNvPr id="14" name="Text 8"/>
          <p:cNvSpPr/>
          <p:nvPr/>
        </p:nvSpPr>
        <p:spPr>
          <a:xfrm>
            <a:off x="4762500" y="2838450"/>
            <a:ext cx="1714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清晰表达技术思路，提升跨模块协作效率。</a:t>
            </a:r>
            <a:endParaRPr lang="en-US" sz="1050" dirty="0"/>
          </a:p>
        </p:txBody>
      </p:sp>
      <p:pic>
        <p:nvPicPr>
          <p:cNvPr id="15" name="Image 4" descr="preencoded.png"/>
          <p:cNvPicPr>
            <a:picLocks noChangeAspect="1"/>
          </p:cNvPicPr>
          <p:nvPr/>
        </p:nvPicPr>
        <p:blipFill>
          <a:blip r:embed="rId7"/>
          <a:srcRect/>
          <a:stretch>
            <a:fillRect/>
          </a:stretch>
        </p:blipFill>
        <p:spPr>
          <a:xfrm>
            <a:off x="7477125" y="2000250"/>
            <a:ext cx="476250" cy="476250"/>
          </a:xfrm>
          <a:prstGeom prst="rect">
            <a:avLst/>
          </a:prstGeom>
        </p:spPr>
      </p:pic>
      <p:sp>
        <p:nvSpPr>
          <p:cNvPr id="16" name="Text 9"/>
          <p:cNvSpPr/>
          <p:nvPr/>
        </p:nvSpPr>
        <p:spPr>
          <a:xfrm>
            <a:off x="6858000" y="2590800"/>
            <a:ext cx="1714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配合意识强</a:t>
            </a:r>
            <a:endParaRPr lang="en-US" sz="1200" dirty="0"/>
          </a:p>
        </p:txBody>
      </p:sp>
      <p:sp>
        <p:nvSpPr>
          <p:cNvPr id="17" name="Text 10"/>
          <p:cNvSpPr/>
          <p:nvPr/>
        </p:nvSpPr>
        <p:spPr>
          <a:xfrm>
            <a:off x="6858000" y="2838450"/>
            <a:ext cx="1714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积极配合前后端联调，保障项目整体进度。</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聚焦Java后端开发，注重理论与实践相结合的技术成长路径</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7"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技术深耕</a:t>
            </a:r>
            <a:endParaRPr lang="en-US" sz="1200" dirty="0"/>
          </a:p>
        </p:txBody>
      </p:sp>
      <p:sp>
        <p:nvSpPr>
          <p:cNvPr id="8" name="Text 5"/>
          <p:cNvSpPr/>
          <p:nvPr/>
        </p:nvSpPr>
        <p:spPr>
          <a:xfrm>
            <a:off x="5715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专注Java后端开发，系统掌握核心框架与底层原理，持续夯实技术根基。</a:t>
            </a:r>
            <a:endParaRPr lang="en-US" sz="1050" dirty="0"/>
          </a:p>
        </p:txBody>
      </p:sp>
      <p:sp>
        <p:nvSpPr>
          <p:cNvPr id="9"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0"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知行合一</a:t>
            </a:r>
            <a:endParaRPr lang="en-US" sz="1200" dirty="0"/>
          </a:p>
        </p:txBody>
      </p:sp>
      <p:sp>
        <p:nvSpPr>
          <p:cNvPr id="11" name="Text 8"/>
          <p:cNvSpPr/>
          <p:nvPr/>
        </p:nvSpPr>
        <p:spPr>
          <a:xfrm>
            <a:off x="26670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注重理论联系实际，通过项目实践验证知识，提升工程落地能力。</a:t>
            </a:r>
            <a:endParaRPr lang="en-US" sz="1050" dirty="0"/>
          </a:p>
        </p:txBody>
      </p:sp>
      <p:sp>
        <p:nvSpPr>
          <p:cNvPr id="12"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3"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体系构建</a:t>
            </a:r>
            <a:endParaRPr lang="en-US" sz="1200" dirty="0"/>
          </a:p>
        </p:txBody>
      </p:sp>
      <p:sp>
        <p:nvSpPr>
          <p:cNvPr id="14" name="Text 11"/>
          <p:cNvSpPr/>
          <p:nvPr/>
        </p:nvSpPr>
        <p:spPr>
          <a:xfrm>
            <a:off x="47625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建立完整的知识体系，从设计模式到分布式架构，层层递进深入理解。</a:t>
            </a:r>
            <a:endParaRPr lang="en-US" sz="1050" dirty="0"/>
          </a:p>
        </p:txBody>
      </p:sp>
      <p:sp>
        <p:nvSpPr>
          <p:cNvPr id="15"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6"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持续进化</a:t>
            </a:r>
            <a:endParaRPr lang="en-US" sz="1200" dirty="0"/>
          </a:p>
        </p:txBody>
      </p:sp>
      <p:sp>
        <p:nvSpPr>
          <p:cNvPr id="17"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在实战中反思总结，不断优化编码习惯与系统设计思维，追求技术精进。</a:t>
            </a:r>
            <a:endParaRPr lang="en-US" sz="10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坚持跑步锻炼，保持身心健康以支撑长期高强度技术工作</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2019300"/>
            <a:ext cx="2085975" cy="2266950"/>
          </a:xfrm>
          <a:prstGeom prst="rect">
            <a:avLst/>
          </a:prstGeom>
        </p:spPr>
      </p:pic>
      <p:sp>
        <p:nvSpPr>
          <p:cNvPr id="8" name="Text 3"/>
          <p:cNvSpPr/>
          <p:nvPr/>
        </p:nvSpPr>
        <p:spPr>
          <a:xfrm>
            <a:off x="75247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健康为本</a:t>
            </a:r>
            <a:endParaRPr lang="en-US" sz="1200" dirty="0"/>
          </a:p>
        </p:txBody>
      </p:sp>
      <p:sp>
        <p:nvSpPr>
          <p:cNvPr id="9" name="Text 4"/>
          <p:cNvSpPr/>
          <p:nvPr/>
        </p:nvSpPr>
        <p:spPr>
          <a:xfrm>
            <a:off x="75247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长期坚持跑步，保持身体状态，为持续投入技术工作打下坚实基础。</a:t>
            </a:r>
            <a:endParaRPr lang="en-US" sz="1050" dirty="0"/>
          </a:p>
        </p:txBody>
      </p:sp>
      <p:pic>
        <p:nvPicPr>
          <p:cNvPr id="10" name="Image 3" descr="preencoded.png"/>
          <p:cNvPicPr>
            <a:picLocks noChangeAspect="1"/>
          </p:cNvPicPr>
          <p:nvPr/>
        </p:nvPicPr>
        <p:blipFill>
          <a:blip r:embed="rId6"/>
          <a:srcRect/>
          <a:stretch>
            <a:fillRect/>
          </a:stretch>
        </p:blipFill>
        <p:spPr>
          <a:xfrm>
            <a:off x="2486025" y="2019300"/>
            <a:ext cx="2085975" cy="2266950"/>
          </a:xfrm>
          <a:prstGeom prst="rect">
            <a:avLst/>
          </a:prstGeom>
        </p:spPr>
      </p:pic>
      <p:sp>
        <p:nvSpPr>
          <p:cNvPr id="11" name="Text 5"/>
          <p:cNvSpPr/>
          <p:nvPr/>
        </p:nvSpPr>
        <p:spPr>
          <a:xfrm>
            <a:off x="283845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抗压保障</a:t>
            </a:r>
            <a:endParaRPr lang="en-US" sz="1200" dirty="0"/>
          </a:p>
        </p:txBody>
      </p:sp>
      <p:sp>
        <p:nvSpPr>
          <p:cNvPr id="12" name="Text 6"/>
          <p:cNvSpPr/>
          <p:nvPr/>
        </p:nvSpPr>
        <p:spPr>
          <a:xfrm>
            <a:off x="283845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通过规律运动释放压力，提升心理韧性，应对高强度开发挑战。</a:t>
            </a:r>
            <a:endParaRPr lang="en-US" sz="1050" dirty="0"/>
          </a:p>
        </p:txBody>
      </p:sp>
      <p:pic>
        <p:nvPicPr>
          <p:cNvPr id="13" name="Image 4" descr="preencoded.png"/>
          <p:cNvPicPr>
            <a:picLocks noChangeAspect="1"/>
          </p:cNvPicPr>
          <p:nvPr/>
        </p:nvPicPr>
        <p:blipFill>
          <a:blip r:embed="rId7"/>
          <a:srcRect/>
          <a:stretch>
            <a:fillRect/>
          </a:stretch>
        </p:blipFill>
        <p:spPr>
          <a:xfrm>
            <a:off x="4572000" y="2019300"/>
            <a:ext cx="2085975" cy="2266950"/>
          </a:xfrm>
          <a:prstGeom prst="rect">
            <a:avLst/>
          </a:prstGeom>
        </p:spPr>
      </p:pic>
      <p:sp>
        <p:nvSpPr>
          <p:cNvPr id="14"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专注提升</a:t>
            </a:r>
            <a:endParaRPr lang="en-US" sz="1200" dirty="0"/>
          </a:p>
        </p:txBody>
      </p:sp>
      <p:sp>
        <p:nvSpPr>
          <p:cNvPr id="15"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良好体能支持长时间专注编码与系统设计，提高工作效率与质量。</a:t>
            </a:r>
            <a:endParaRPr lang="en-US" sz="1050" dirty="0"/>
          </a:p>
        </p:txBody>
      </p:sp>
      <p:pic>
        <p:nvPicPr>
          <p:cNvPr id="16" name="Image 5" descr="preencoded.png"/>
          <p:cNvPicPr>
            <a:picLocks noChangeAspect="1"/>
          </p:cNvPicPr>
          <p:nvPr/>
        </p:nvPicPr>
        <p:blipFill>
          <a:blip r:embed="rId8"/>
          <a:srcRect/>
          <a:stretch>
            <a:fillRect/>
          </a:stretch>
        </p:blipFill>
        <p:spPr>
          <a:xfrm>
            <a:off x="6657975" y="2019300"/>
            <a:ext cx="2085975" cy="2266950"/>
          </a:xfrm>
          <a:prstGeom prst="rect">
            <a:avLst/>
          </a:prstGeom>
        </p:spPr>
      </p:pic>
      <p:sp>
        <p:nvSpPr>
          <p:cNvPr id="17" name="Text 9"/>
          <p:cNvSpPr/>
          <p:nvPr/>
        </p:nvSpPr>
        <p:spPr>
          <a:xfrm>
            <a:off x="701040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习惯驱动</a:t>
            </a:r>
            <a:endParaRPr lang="en-US" sz="1200" dirty="0"/>
          </a:p>
        </p:txBody>
      </p:sp>
      <p:sp>
        <p:nvSpPr>
          <p:cNvPr id="18" name="Text 10"/>
          <p:cNvSpPr/>
          <p:nvPr/>
        </p:nvSpPr>
        <p:spPr>
          <a:xfrm>
            <a:off x="701040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将跑步融入日常生活，培养自律品格，助力职业可持续发展。</a:t>
            </a:r>
            <a:endParaRPr lang="en-US" sz="10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职业理想：成为技术精湛、持续突破的优秀后端开发者</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1447800"/>
            <a:ext cx="4171950" cy="1409700"/>
          </a:xfrm>
          <a:prstGeom prst="rect">
            <a:avLst/>
          </a:prstGeom>
        </p:spPr>
      </p:pic>
      <p:sp>
        <p:nvSpPr>
          <p:cNvPr id="8" name="Text 3"/>
          <p:cNvSpPr/>
          <p:nvPr/>
        </p:nvSpPr>
        <p:spPr>
          <a:xfrm>
            <a:off x="600075" y="1654969"/>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深耕后端技术</a:t>
            </a:r>
            <a:endParaRPr lang="en-US" sz="1200" dirty="0"/>
          </a:p>
        </p:txBody>
      </p:sp>
      <p:sp>
        <p:nvSpPr>
          <p:cNvPr id="9" name="Text 4"/>
          <p:cNvSpPr/>
          <p:nvPr/>
        </p:nvSpPr>
        <p:spPr>
          <a:xfrm>
            <a:off x="600075" y="1945481"/>
            <a:ext cx="2571750" cy="66675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专注Java后端开发，追求代码质量与系统稳定性，致力于构建高效可扩展的服务架构。</a:t>
            </a:r>
            <a:endParaRPr lang="en-US" sz="1050" dirty="0"/>
          </a:p>
        </p:txBody>
      </p:sp>
      <p:pic>
        <p:nvPicPr>
          <p:cNvPr id="10" name="Image 3" descr="preencoded.png"/>
          <p:cNvPicPr>
            <a:picLocks noChangeAspect="1"/>
          </p:cNvPicPr>
          <p:nvPr/>
        </p:nvPicPr>
        <p:blipFill>
          <a:blip r:embed="rId6"/>
          <a:srcRect/>
          <a:stretch>
            <a:fillRect/>
          </a:stretch>
        </p:blipFill>
        <p:spPr>
          <a:xfrm>
            <a:off x="4572000" y="1447800"/>
            <a:ext cx="4171950" cy="2819400"/>
          </a:xfrm>
          <a:prstGeom prst="rect">
            <a:avLst/>
          </a:prstGeom>
        </p:spPr>
      </p:pic>
      <p:sp>
        <p:nvSpPr>
          <p:cNvPr id="11" name="Text 5"/>
          <p:cNvSpPr/>
          <p:nvPr/>
        </p:nvSpPr>
        <p:spPr>
          <a:xfrm>
            <a:off x="5972175" y="1759744"/>
            <a:ext cx="257175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持续自我突破</a:t>
            </a:r>
            <a:endParaRPr lang="en-US" sz="1200" dirty="0"/>
          </a:p>
        </p:txBody>
      </p:sp>
      <p:sp>
        <p:nvSpPr>
          <p:cNvPr id="12" name="Text 6"/>
          <p:cNvSpPr/>
          <p:nvPr/>
        </p:nvSpPr>
        <p:spPr>
          <a:xfrm>
            <a:off x="5972175" y="20502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坚持理论与实践结合，在项目中不断优化技术方案，提升工程能力与问题解决水平。</a:t>
            </a:r>
            <a:endParaRPr lang="en-US" sz="1050" dirty="0"/>
          </a:p>
        </p:txBody>
      </p:sp>
      <p:pic>
        <p:nvPicPr>
          <p:cNvPr id="13" name="Image 4" descr="preencoded.png"/>
          <p:cNvPicPr>
            <a:picLocks noChangeAspect="1"/>
          </p:cNvPicPr>
          <p:nvPr/>
        </p:nvPicPr>
        <p:blipFill>
          <a:blip r:embed="rId7"/>
          <a:srcRect/>
          <a:stretch>
            <a:fillRect/>
          </a:stretch>
        </p:blipFill>
        <p:spPr>
          <a:xfrm>
            <a:off x="400050" y="2857500"/>
            <a:ext cx="4171950" cy="1409700"/>
          </a:xfrm>
          <a:prstGeom prst="rect">
            <a:avLst/>
          </a:prstGeom>
        </p:spPr>
      </p:pic>
      <p:sp>
        <p:nvSpPr>
          <p:cNvPr id="14" name="Text 7"/>
          <p:cNvSpPr/>
          <p:nvPr/>
        </p:nvSpPr>
        <p:spPr>
          <a:xfrm>
            <a:off x="600075" y="31694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追求卓越发展</a:t>
            </a:r>
            <a:endParaRPr lang="en-US" sz="1200" dirty="0"/>
          </a:p>
        </p:txBody>
      </p:sp>
      <p:sp>
        <p:nvSpPr>
          <p:cNvPr id="15" name="Text 8"/>
          <p:cNvSpPr/>
          <p:nvPr/>
        </p:nvSpPr>
        <p:spPr>
          <a:xfrm>
            <a:off x="600075" y="34599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以成为顶尖后端开发者为目标，长期投入技术深耕，推动个人与团队的技术进步。</a:t>
            </a:r>
            <a:endParaRPr lang="en-US" sz="10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张祥 - 图书馆常客的Java前端爱好者</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225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性格平稳踏实，工作认真负责，注重细节处理与代码质量</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3305175"/>
          </a:xfrm>
          <a:prstGeom prst="rect">
            <a:avLst/>
          </a:prstGeom>
        </p:spPr>
      </p:pic>
      <p:sp>
        <p:nvSpPr>
          <p:cNvPr id="7" name="Text 3"/>
          <p:cNvSpPr/>
          <p:nvPr/>
        </p:nvSpPr>
        <p:spPr>
          <a:xfrm>
            <a:off x="828675"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p:cNvSpPr/>
          <p:nvPr/>
        </p:nvSpPr>
        <p:spPr>
          <a:xfrm>
            <a:off x="771525" y="20383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性格稳重</a:t>
            </a:r>
            <a:endParaRPr lang="en-US" sz="1200" dirty="0"/>
          </a:p>
        </p:txBody>
      </p:sp>
      <p:sp>
        <p:nvSpPr>
          <p:cNvPr id="9" name="Text 5"/>
          <p:cNvSpPr/>
          <p:nvPr/>
        </p:nvSpPr>
        <p:spPr>
          <a:xfrm>
            <a:off x="771525" y="2290763"/>
            <a:ext cx="1700213"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为人平和踏实，富有责任感。做事不浮躁，能稳定推进任务。具备良好的情绪管理能力。</a:t>
            </a:r>
            <a:endParaRPr lang="en-US" sz="1050" dirty="0"/>
          </a:p>
        </p:txBody>
      </p:sp>
      <p:sp>
        <p:nvSpPr>
          <p:cNvPr id="10" name="Text 6"/>
          <p:cNvSpPr/>
          <p:nvPr/>
        </p:nvSpPr>
        <p:spPr>
          <a:xfrm>
            <a:off x="2795588"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p:cNvSpPr/>
          <p:nvPr/>
        </p:nvSpPr>
        <p:spPr>
          <a:xfrm>
            <a:off x="2738438" y="20383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条理清晰</a:t>
            </a:r>
            <a:endParaRPr lang="en-US" sz="1200" dirty="0"/>
          </a:p>
        </p:txBody>
      </p:sp>
      <p:sp>
        <p:nvSpPr>
          <p:cNvPr id="12" name="Text 8"/>
          <p:cNvSpPr/>
          <p:nvPr/>
        </p:nvSpPr>
        <p:spPr>
          <a:xfrm>
            <a:off x="2738438" y="2290763"/>
            <a:ext cx="1700213"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处理问题有逻辑，善于规划步骤。能将复杂任务分解落实。工作节奏井然有序。</a:t>
            </a:r>
            <a:endParaRPr lang="en-US" sz="1050" dirty="0"/>
          </a:p>
        </p:txBody>
      </p:sp>
      <p:sp>
        <p:nvSpPr>
          <p:cNvPr id="13" name="Text 9"/>
          <p:cNvSpPr/>
          <p:nvPr/>
        </p:nvSpPr>
        <p:spPr>
          <a:xfrm>
            <a:off x="4762500"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p:cNvSpPr/>
          <p:nvPr/>
        </p:nvSpPr>
        <p:spPr>
          <a:xfrm>
            <a:off x="4705350" y="20383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专注持久</a:t>
            </a:r>
            <a:endParaRPr lang="en-US" sz="1200" dirty="0"/>
          </a:p>
        </p:txBody>
      </p:sp>
      <p:sp>
        <p:nvSpPr>
          <p:cNvPr id="15" name="Text 11"/>
          <p:cNvSpPr/>
          <p:nvPr/>
        </p:nvSpPr>
        <p:spPr>
          <a:xfrm>
            <a:off x="4705350" y="2290763"/>
            <a:ext cx="1700213"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对长期任务保持投入与耐心。不易受干扰，持续高效输出。适合需要深耕的岗位。</a:t>
            </a:r>
            <a:endParaRPr lang="en-US" sz="1050" dirty="0"/>
          </a:p>
        </p:txBody>
      </p:sp>
      <p:sp>
        <p:nvSpPr>
          <p:cNvPr id="16" name="Text 12"/>
          <p:cNvSpPr/>
          <p:nvPr/>
        </p:nvSpPr>
        <p:spPr>
          <a:xfrm>
            <a:off x="6729413" y="1571625"/>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p:cNvSpPr/>
          <p:nvPr/>
        </p:nvSpPr>
        <p:spPr>
          <a:xfrm>
            <a:off x="6672263" y="2038350"/>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认真负责</a:t>
            </a:r>
            <a:endParaRPr lang="en-US" sz="1200" dirty="0"/>
          </a:p>
        </p:txBody>
      </p:sp>
      <p:sp>
        <p:nvSpPr>
          <p:cNvPr id="18" name="Text 14"/>
          <p:cNvSpPr/>
          <p:nvPr/>
        </p:nvSpPr>
        <p:spPr>
          <a:xfrm>
            <a:off x="6672263" y="2290763"/>
            <a:ext cx="1700213"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对待工作严谨细致，尽职尽责。始终以高标准要求自己。可靠且值得信赖。</a:t>
            </a:r>
            <a:endParaRPr lang="en-US" sz="1050" dirty="0"/>
          </a:p>
        </p:txBody>
      </p:sp>
      <p:sp>
        <p:nvSpPr>
          <p:cNvPr id="19" name="Text 15"/>
          <p:cNvSpPr/>
          <p:nvPr/>
        </p:nvSpPr>
        <p:spPr>
          <a:xfrm>
            <a:off x="866775" y="33099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0" name="Text 16"/>
          <p:cNvSpPr/>
          <p:nvPr/>
        </p:nvSpPr>
        <p:spPr>
          <a:xfrm>
            <a:off x="809625" y="37766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注重细节</a:t>
            </a:r>
            <a:endParaRPr lang="en-US" sz="1200" dirty="0"/>
          </a:p>
        </p:txBody>
      </p:sp>
      <p:sp>
        <p:nvSpPr>
          <p:cNvPr id="21" name="Text 17"/>
          <p:cNvSpPr/>
          <p:nvPr/>
        </p:nvSpPr>
        <p:spPr>
          <a:xfrm>
            <a:off x="809625" y="4029075"/>
            <a:ext cx="1700213"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关注代码质量与用户体验细节。重视规范与可维护性。能发现潜在问题并优化。</a:t>
            </a:r>
            <a:endParaRPr lang="en-US" sz="1050" dirty="0"/>
          </a:p>
        </p:txBody>
      </p:sp>
      <p:sp>
        <p:nvSpPr>
          <p:cNvPr id="22" name="Text 18"/>
          <p:cNvSpPr/>
          <p:nvPr/>
        </p:nvSpPr>
        <p:spPr>
          <a:xfrm>
            <a:off x="2833688" y="3309938"/>
            <a:ext cx="1643063" cy="361950"/>
          </a:xfrm>
          <a:prstGeom prst="rect">
            <a:avLst/>
          </a:prstGeom>
          <a:noFill/>
        </p:spPr>
        <p:txBody>
          <a:bodyPr vert="horz" wrap="square" lIns="0" tIns="0" rIns="0" bIns="0" rtlCol="0" anchor="ctr"/>
          <a:lstStyle/>
          <a:p>
            <a:pPr marL="0" indent="0" algn="ctr">
              <a:lnSpc>
                <a:spcPts val="2550"/>
              </a:lnSpc>
              <a:buNone/>
            </a:pPr>
            <a:r>
              <a:rPr lang="en-US" sz="1875"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875" dirty="0"/>
          </a:p>
        </p:txBody>
      </p:sp>
      <p:sp>
        <p:nvSpPr>
          <p:cNvPr id="23" name="Text 19"/>
          <p:cNvSpPr/>
          <p:nvPr/>
        </p:nvSpPr>
        <p:spPr>
          <a:xfrm>
            <a:off x="2776538" y="3776663"/>
            <a:ext cx="1700213"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团队协作</a:t>
            </a:r>
            <a:endParaRPr lang="en-US" sz="1200" dirty="0"/>
          </a:p>
        </p:txBody>
      </p:sp>
      <p:sp>
        <p:nvSpPr>
          <p:cNvPr id="24" name="Text 20"/>
          <p:cNvSpPr/>
          <p:nvPr/>
        </p:nvSpPr>
        <p:spPr>
          <a:xfrm>
            <a:off x="2776538" y="4029075"/>
            <a:ext cx="1700213"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积极配合团队完成共同目标。沟通平和有效，乐于协作。促进项目顺利推进。</a:t>
            </a:r>
            <a:endParaRPr lang="en-US" sz="10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61341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8080" r="8080"/>
          <a:stretch>
            <a:fillRect/>
          </a:stretch>
        </p:blipFill>
        <p:spPr>
          <a:xfrm>
            <a:off x="0" y="0"/>
            <a:ext cx="9144000" cy="61341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擅长Java前端技术，致力于构建稳定可靠的用户界面</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4514850"/>
          </a:xfrm>
          <a:prstGeom prst="rect">
            <a:avLst/>
          </a:prstGeom>
        </p:spPr>
      </p:pic>
      <p:sp>
        <p:nvSpPr>
          <p:cNvPr id="8" name="Text 3"/>
          <p:cNvSpPr/>
          <p:nvPr/>
        </p:nvSpPr>
        <p:spPr>
          <a:xfrm>
            <a:off x="1643063" y="3543300"/>
            <a:ext cx="1076325" cy="285750"/>
          </a:xfrm>
          <a:prstGeom prst="rect">
            <a:avLst/>
          </a:prstGeom>
          <a:noFill/>
        </p:spPr>
        <p:txBody>
          <a:bodyPr vert="horz" wrap="square" lIns="0" tIns="0" rIns="0" bIns="0" rtlCol="0" anchor="ctr"/>
          <a:lstStyle/>
          <a:p>
            <a:pPr marL="0" indent="0">
              <a:lnSpc>
                <a:spcPts val="19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前端开发</a:t>
            </a:r>
            <a:endParaRPr lang="en-US" sz="1350" dirty="0"/>
          </a:p>
        </p:txBody>
      </p:sp>
      <p:sp>
        <p:nvSpPr>
          <p:cNvPr id="9" name="Text 4"/>
          <p:cNvSpPr/>
          <p:nvPr/>
        </p:nvSpPr>
        <p:spPr>
          <a:xfrm>
            <a:off x="3767137" y="169545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技术规范</a:t>
            </a:r>
            <a:endParaRPr lang="en-US" sz="1200" dirty="0"/>
          </a:p>
        </p:txBody>
      </p:sp>
      <p:sp>
        <p:nvSpPr>
          <p:cNvPr id="10" name="Text 5"/>
          <p:cNvSpPr/>
          <p:nvPr/>
        </p:nvSpPr>
        <p:spPr>
          <a:xfrm>
            <a:off x="5033963" y="146685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代码风格统一，提升团队协作效率与可维护性。</a:t>
            </a:r>
            <a:endParaRPr lang="en-US" sz="1050" dirty="0"/>
          </a:p>
        </p:txBody>
      </p:sp>
      <p:sp>
        <p:nvSpPr>
          <p:cNvPr id="11" name="Text 6"/>
          <p:cNvSpPr/>
          <p:nvPr/>
        </p:nvSpPr>
        <p:spPr>
          <a:xfrm>
            <a:off x="5033963" y="171450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遵循ESLint等工具规范，确保代码质量一致性。</a:t>
            </a:r>
            <a:endParaRPr lang="en-US" sz="1050" dirty="0"/>
          </a:p>
        </p:txBody>
      </p:sp>
      <p:sp>
        <p:nvSpPr>
          <p:cNvPr id="12" name="Text 7"/>
          <p:cNvSpPr/>
          <p:nvPr/>
        </p:nvSpPr>
        <p:spPr>
          <a:xfrm>
            <a:off x="5033963" y="196215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组件命名清晰，增强模块复用性和逻辑可读性。</a:t>
            </a:r>
            <a:endParaRPr lang="en-US" sz="1050" dirty="0"/>
          </a:p>
        </p:txBody>
      </p:sp>
      <p:sp>
        <p:nvSpPr>
          <p:cNvPr id="13" name="Text 8"/>
          <p:cNvSpPr/>
          <p:nvPr/>
        </p:nvSpPr>
        <p:spPr>
          <a:xfrm>
            <a:off x="3767137" y="253365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系统稳定</a:t>
            </a:r>
            <a:endParaRPr lang="en-US" sz="1200" dirty="0"/>
          </a:p>
        </p:txBody>
      </p:sp>
      <p:sp>
        <p:nvSpPr>
          <p:cNvPr id="14" name="Text 9"/>
          <p:cNvSpPr/>
          <p:nvPr/>
        </p:nvSpPr>
        <p:spPr>
          <a:xfrm>
            <a:off x="5033963" y="230505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异常处理完善，保障前端运行时的健壮性。</a:t>
            </a:r>
            <a:endParaRPr lang="en-US" sz="1050" dirty="0"/>
          </a:p>
        </p:txBody>
      </p:sp>
      <p:sp>
        <p:nvSpPr>
          <p:cNvPr id="15" name="Text 10"/>
          <p:cNvSpPr/>
          <p:nvPr/>
        </p:nvSpPr>
        <p:spPr>
          <a:xfrm>
            <a:off x="5033963" y="255270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错误监控集成，快速定位并修复线上问题。</a:t>
            </a:r>
            <a:endParaRPr lang="en-US" sz="1050" dirty="0"/>
          </a:p>
        </p:txBody>
      </p:sp>
      <p:sp>
        <p:nvSpPr>
          <p:cNvPr id="16" name="Text 11"/>
          <p:cNvSpPr/>
          <p:nvPr/>
        </p:nvSpPr>
        <p:spPr>
          <a:xfrm>
            <a:off x="5033963" y="280035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边界情况覆盖，减少用户操作中的崩溃风险。</a:t>
            </a:r>
            <a:endParaRPr lang="en-US" sz="1050" dirty="0"/>
          </a:p>
        </p:txBody>
      </p:sp>
      <p:sp>
        <p:nvSpPr>
          <p:cNvPr id="17" name="Text 12"/>
          <p:cNvSpPr/>
          <p:nvPr/>
        </p:nvSpPr>
        <p:spPr>
          <a:xfrm>
            <a:off x="3767137" y="32480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用户体验</a:t>
            </a:r>
            <a:endParaRPr lang="en-US" sz="1200" dirty="0"/>
          </a:p>
        </p:txBody>
      </p:sp>
      <p:sp>
        <p:nvSpPr>
          <p:cNvPr id="18" name="Text 13"/>
          <p:cNvSpPr/>
          <p:nvPr/>
        </p:nvSpPr>
        <p:spPr>
          <a:xfrm>
            <a:off x="5033963" y="314325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交互流畅自然，提升用户操作的直观感受。</a:t>
            </a:r>
            <a:endParaRPr lang="en-US" sz="1050" dirty="0"/>
          </a:p>
        </p:txBody>
      </p:sp>
      <p:sp>
        <p:nvSpPr>
          <p:cNvPr id="19" name="Text 14"/>
          <p:cNvSpPr/>
          <p:nvPr/>
        </p:nvSpPr>
        <p:spPr>
          <a:xfrm>
            <a:off x="5033963" y="3390900"/>
            <a:ext cx="28384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加载反馈及时，降低用户等待过程中的焦虑感。</a:t>
            </a:r>
            <a:endParaRPr lang="en-US" sz="1050" dirty="0"/>
          </a:p>
        </p:txBody>
      </p:sp>
      <p:sp>
        <p:nvSpPr>
          <p:cNvPr id="20" name="Text 15"/>
          <p:cNvSpPr/>
          <p:nvPr/>
        </p:nvSpPr>
        <p:spPr>
          <a:xfrm>
            <a:off x="3767137" y="396240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界面可用</a:t>
            </a:r>
            <a:endParaRPr lang="en-US" sz="1200" dirty="0"/>
          </a:p>
        </p:txBody>
      </p:sp>
      <p:sp>
        <p:nvSpPr>
          <p:cNvPr id="21" name="Text 16"/>
          <p:cNvSpPr/>
          <p:nvPr/>
        </p:nvSpPr>
        <p:spPr>
          <a:xfrm>
            <a:off x="5033963" y="3733800"/>
            <a:ext cx="29718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响应式布局适配多端，确保各设备正常访问。</a:t>
            </a:r>
            <a:endParaRPr lang="en-US" sz="1050" dirty="0"/>
          </a:p>
        </p:txBody>
      </p:sp>
      <p:sp>
        <p:nvSpPr>
          <p:cNvPr id="22" name="Text 17"/>
          <p:cNvSpPr/>
          <p:nvPr/>
        </p:nvSpPr>
        <p:spPr>
          <a:xfrm>
            <a:off x="5033963" y="3981450"/>
            <a:ext cx="29718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高可用设计，支持弱网或异常状态下的降级展示。</a:t>
            </a:r>
            <a:endParaRPr lang="en-US" sz="1050" dirty="0"/>
          </a:p>
        </p:txBody>
      </p:sp>
      <p:sp>
        <p:nvSpPr>
          <p:cNvPr id="23" name="Text 18"/>
          <p:cNvSpPr/>
          <p:nvPr/>
        </p:nvSpPr>
        <p:spPr>
          <a:xfrm>
            <a:off x="5033963" y="4229100"/>
            <a:ext cx="29718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无障碍优化，提升特殊用户群体的使用体验。</a:t>
            </a:r>
            <a:endParaRPr lang="en-US" sz="1050" dirty="0"/>
          </a:p>
        </p:txBody>
      </p:sp>
      <p:sp>
        <p:nvSpPr>
          <p:cNvPr id="24" name="Text 19"/>
          <p:cNvSpPr/>
          <p:nvPr/>
        </p:nvSpPr>
        <p:spPr>
          <a:xfrm>
            <a:off x="3767137" y="480060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工程化建设</a:t>
            </a:r>
            <a:endParaRPr lang="en-US" sz="1200" dirty="0"/>
          </a:p>
        </p:txBody>
      </p:sp>
      <p:sp>
        <p:nvSpPr>
          <p:cNvPr id="25" name="Text 20"/>
          <p:cNvSpPr/>
          <p:nvPr/>
        </p:nvSpPr>
        <p:spPr>
          <a:xfrm>
            <a:off x="5033963" y="4572000"/>
            <a:ext cx="27908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构建流程自动化，提高发布效率与准确性。</a:t>
            </a:r>
            <a:endParaRPr lang="en-US" sz="1050" dirty="0"/>
          </a:p>
        </p:txBody>
      </p:sp>
      <p:sp>
        <p:nvSpPr>
          <p:cNvPr id="26" name="Text 21"/>
          <p:cNvSpPr/>
          <p:nvPr/>
        </p:nvSpPr>
        <p:spPr>
          <a:xfrm>
            <a:off x="5033963" y="4819650"/>
            <a:ext cx="27908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模块化架构设计，支持项目长期迭代和扩展。</a:t>
            </a:r>
            <a:endParaRPr lang="en-US" sz="1050" dirty="0"/>
          </a:p>
        </p:txBody>
      </p:sp>
      <p:sp>
        <p:nvSpPr>
          <p:cNvPr id="27" name="Text 22"/>
          <p:cNvSpPr/>
          <p:nvPr/>
        </p:nvSpPr>
        <p:spPr>
          <a:xfrm>
            <a:off x="5033963" y="5067300"/>
            <a:ext cx="27908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CI/CD集成，实现代码提交到部署的无缝衔接。</a:t>
            </a:r>
            <a:endParaRPr lang="en-US" sz="1050" dirty="0"/>
          </a:p>
        </p:txBody>
      </p:sp>
      <p:sp>
        <p:nvSpPr>
          <p:cNvPr id="28" name="Text 23"/>
          <p:cNvSpPr/>
          <p:nvPr/>
        </p:nvSpPr>
        <p:spPr>
          <a:xfrm>
            <a:off x="3767137" y="55149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持续学习</a:t>
            </a:r>
            <a:endParaRPr lang="en-US" sz="1200" dirty="0"/>
          </a:p>
        </p:txBody>
      </p:sp>
      <p:sp>
        <p:nvSpPr>
          <p:cNvPr id="29" name="Text 24"/>
          <p:cNvSpPr/>
          <p:nvPr/>
        </p:nvSpPr>
        <p:spPr>
          <a:xfrm>
            <a:off x="5033963" y="541020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跟进前端新技术，评估其在项目中的适用性。</a:t>
            </a:r>
            <a:endParaRPr lang="en-US" sz="1050" dirty="0"/>
          </a:p>
        </p:txBody>
      </p:sp>
      <p:sp>
        <p:nvSpPr>
          <p:cNvPr id="30" name="Text 25"/>
          <p:cNvSpPr/>
          <p:nvPr/>
        </p:nvSpPr>
        <p:spPr>
          <a:xfrm>
            <a:off x="5033963" y="5657850"/>
            <a:ext cx="27051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参与技术分享，促进团队整体能力提升。</a:t>
            </a:r>
            <a:endParaRPr lang="en-US" sz="10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生活节奏张弛有度：喜欢睡觉恢复精力，也常去图书馆充电学习</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781151" cy="2266950"/>
          </a:xfrm>
          <a:prstGeom prst="rect">
            <a:avLst/>
          </a:prstGeom>
        </p:spPr>
      </p:pic>
      <p:sp>
        <p:nvSpPr>
          <p:cNvPr id="7" name="Text 3"/>
          <p:cNvSpPr/>
          <p:nvPr/>
        </p:nvSpPr>
        <p:spPr>
          <a:xfrm>
            <a:off x="752475"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作息规律</a:t>
            </a:r>
            <a:endParaRPr lang="en-US" sz="1200" dirty="0"/>
          </a:p>
        </p:txBody>
      </p:sp>
      <p:sp>
        <p:nvSpPr>
          <p:cNvPr id="8" name="Text 4"/>
          <p:cNvSpPr/>
          <p:nvPr/>
        </p:nvSpPr>
        <p:spPr>
          <a:xfrm>
            <a:off x="752475"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注重劳逸结合，通过充足睡眠保持高效学习状态和稳定情绪。</a:t>
            </a:r>
            <a:endParaRPr lang="en-US" sz="1050" dirty="0"/>
          </a:p>
        </p:txBody>
      </p:sp>
      <p:pic>
        <p:nvPicPr>
          <p:cNvPr id="9" name="Image 2" descr="preencoded.png"/>
          <p:cNvPicPr>
            <a:picLocks noChangeAspect="1"/>
          </p:cNvPicPr>
          <p:nvPr/>
        </p:nvPicPr>
        <p:blipFill>
          <a:blip r:embed="rId5"/>
          <a:srcRect/>
          <a:stretch>
            <a:fillRect/>
          </a:stretch>
        </p:blipFill>
        <p:spPr>
          <a:xfrm>
            <a:off x="3181201" y="2019300"/>
            <a:ext cx="2781151" cy="2266950"/>
          </a:xfrm>
          <a:prstGeom prst="rect">
            <a:avLst/>
          </a:prstGeom>
        </p:spPr>
      </p:pic>
      <p:sp>
        <p:nvSpPr>
          <p:cNvPr id="10" name="Text 5"/>
          <p:cNvSpPr/>
          <p:nvPr/>
        </p:nvSpPr>
        <p:spPr>
          <a:xfrm>
            <a:off x="3533626"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持续学习</a:t>
            </a:r>
            <a:endParaRPr lang="en-US" sz="1200" dirty="0"/>
          </a:p>
        </p:txBody>
      </p:sp>
      <p:sp>
        <p:nvSpPr>
          <p:cNvPr id="11" name="Text 6"/>
          <p:cNvSpPr/>
          <p:nvPr/>
        </p:nvSpPr>
        <p:spPr>
          <a:xfrm>
            <a:off x="3533626"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定期前往图书馆阅读技术书籍，拓展前端与Java相关知识体系。</a:t>
            </a:r>
            <a:endParaRPr lang="en-US" sz="1050" dirty="0"/>
          </a:p>
        </p:txBody>
      </p:sp>
      <p:pic>
        <p:nvPicPr>
          <p:cNvPr id="12" name="Image 3" descr="preencoded.png"/>
          <p:cNvPicPr>
            <a:picLocks noChangeAspect="1"/>
          </p:cNvPicPr>
          <p:nvPr/>
        </p:nvPicPr>
        <p:blipFill>
          <a:blip r:embed="rId6"/>
          <a:srcRect/>
          <a:stretch>
            <a:fillRect/>
          </a:stretch>
        </p:blipFill>
        <p:spPr>
          <a:xfrm>
            <a:off x="5962352" y="2019300"/>
            <a:ext cx="2781151" cy="2266950"/>
          </a:xfrm>
          <a:prstGeom prst="rect">
            <a:avLst/>
          </a:prstGeom>
        </p:spPr>
      </p:pic>
      <p:sp>
        <p:nvSpPr>
          <p:cNvPr id="13" name="Text 7"/>
          <p:cNvSpPr/>
          <p:nvPr/>
        </p:nvSpPr>
        <p:spPr>
          <a:xfrm>
            <a:off x="6314777"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自我提升</a:t>
            </a:r>
            <a:endParaRPr lang="en-US" sz="1200" dirty="0"/>
          </a:p>
        </p:txBody>
      </p:sp>
      <p:sp>
        <p:nvSpPr>
          <p:cNvPr id="14" name="Text 8"/>
          <p:cNvSpPr/>
          <p:nvPr/>
        </p:nvSpPr>
        <p:spPr>
          <a:xfrm>
            <a:off x="6314777"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在安静环境中专注钻研，将理论积累转化为实际开发能力。</a:t>
            </a:r>
            <a:endParaRPr lang="en-US" sz="105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期望在前端领域发挥专长，为团队项目贡献坚实力量</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t="20395" b="20395"/>
          <a:stretch>
            <a:fillRect/>
          </a:stretch>
        </p:blipFill>
        <p:spPr>
          <a:xfrm>
            <a:off x="571500" y="1428750"/>
            <a:ext cx="2413000" cy="1428750"/>
          </a:xfrm>
          <a:prstGeom prst="rect">
            <a:avLst/>
          </a:prstGeom>
        </p:spPr>
      </p:pic>
      <p:sp>
        <p:nvSpPr>
          <p:cNvPr id="8" name="Text 3"/>
          <p:cNvSpPr/>
          <p:nvPr/>
        </p:nvSpPr>
        <p:spPr>
          <a:xfrm>
            <a:off x="571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专注前端技术</a:t>
            </a:r>
            <a:endParaRPr lang="en-US" sz="1200" dirty="0"/>
          </a:p>
        </p:txBody>
      </p:sp>
      <p:sp>
        <p:nvSpPr>
          <p:cNvPr id="9" name="Text 4"/>
          <p:cNvSpPr/>
          <p:nvPr/>
        </p:nvSpPr>
        <p:spPr>
          <a:xfrm>
            <a:off x="571500" y="3295650"/>
            <a:ext cx="2413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熟练掌握Java前端开发，注重代码质量与细节处理，致力于构建稳定高效的用户界面。</a:t>
            </a:r>
            <a:endParaRPr lang="en-US" sz="1050" dirty="0"/>
          </a:p>
        </p:txBody>
      </p:sp>
      <p:pic>
        <p:nvPicPr>
          <p:cNvPr id="10" name="Image 3" descr="preencoded.png"/>
          <p:cNvPicPr>
            <a:picLocks noChangeAspect="1"/>
          </p:cNvPicPr>
          <p:nvPr/>
        </p:nvPicPr>
        <p:blipFill>
          <a:blip r:embed="rId6"/>
          <a:srcRect t="20395" b="20395"/>
          <a:stretch>
            <a:fillRect/>
          </a:stretch>
        </p:blipFill>
        <p:spPr>
          <a:xfrm>
            <a:off x="3365500" y="1428750"/>
            <a:ext cx="2413000" cy="1428750"/>
          </a:xfrm>
          <a:prstGeom prst="rect">
            <a:avLst/>
          </a:prstGeom>
        </p:spPr>
      </p:pic>
      <p:sp>
        <p:nvSpPr>
          <p:cNvPr id="11" name="Text 5"/>
          <p:cNvSpPr/>
          <p:nvPr/>
        </p:nvSpPr>
        <p:spPr>
          <a:xfrm>
            <a:off x="3365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踏实认真态度</a:t>
            </a:r>
            <a:endParaRPr lang="en-US" sz="1200" dirty="0"/>
          </a:p>
        </p:txBody>
      </p:sp>
      <p:sp>
        <p:nvSpPr>
          <p:cNvPr id="12" name="Text 6"/>
          <p:cNvSpPr/>
          <p:nvPr/>
        </p:nvSpPr>
        <p:spPr>
          <a:xfrm>
            <a:off x="3365500" y="32956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性格平稳踏实，工作严谨负责，能够在项目中持续输出可靠的技术成果。</a:t>
            </a:r>
            <a:endParaRPr lang="en-US" sz="1050" dirty="0"/>
          </a:p>
        </p:txBody>
      </p:sp>
      <p:pic>
        <p:nvPicPr>
          <p:cNvPr id="13" name="Image 4" descr="preencoded.png"/>
          <p:cNvPicPr>
            <a:picLocks noChangeAspect="1"/>
          </p:cNvPicPr>
          <p:nvPr/>
        </p:nvPicPr>
        <p:blipFill>
          <a:blip r:embed="rId7"/>
          <a:srcRect t="20395" b="20395"/>
          <a:stretch>
            <a:fillRect/>
          </a:stretch>
        </p:blipFill>
        <p:spPr>
          <a:xfrm>
            <a:off x="6159500" y="1428750"/>
            <a:ext cx="2413000" cy="1428750"/>
          </a:xfrm>
          <a:prstGeom prst="rect">
            <a:avLst/>
          </a:prstGeom>
        </p:spPr>
      </p:pic>
      <p:sp>
        <p:nvSpPr>
          <p:cNvPr id="14" name="Text 7"/>
          <p:cNvSpPr/>
          <p:nvPr/>
        </p:nvSpPr>
        <p:spPr>
          <a:xfrm>
            <a:off x="6159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团队贡献愿景</a:t>
            </a:r>
            <a:endParaRPr lang="en-US" sz="1200" dirty="0"/>
          </a:p>
        </p:txBody>
      </p:sp>
      <p:sp>
        <p:nvSpPr>
          <p:cNvPr id="15" name="Text 8"/>
          <p:cNvSpPr/>
          <p:nvPr/>
        </p:nvSpPr>
        <p:spPr>
          <a:xfrm>
            <a:off x="6159500" y="3295650"/>
            <a:ext cx="2413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希望在前端岗位上充分发挥能力，为团队产品的用户体验和项目进度提供有力支持。</a:t>
            </a:r>
            <a:endParaRPr lang="en-US" sz="10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张蔡涵 - 游戏与吃的项目经理</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22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610235" y="2425383"/>
            <a:ext cx="8001000" cy="666750"/>
          </a:xfrm>
          <a:prstGeom prst="rect">
            <a:avLst/>
          </a:prstGeom>
          <a:noFill/>
        </p:spPr>
        <p:txBody>
          <a:bodyPr vert="horz" wrap="square" lIns="0" tIns="0" rIns="0" bIns="0" rtlCol="0" anchor="ctr"/>
          <a:lstStyle/>
          <a:p>
            <a:pPr marL="0" indent="0" algn="l">
              <a:lnSpc>
                <a:spcPts val="5250"/>
              </a:lnSpc>
              <a:buNone/>
            </a:pPr>
            <a:r>
              <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队员风采介绍</a:t>
            </a:r>
          </a:p>
        </p:txBody>
      </p:sp>
      <p:sp>
        <p:nvSpPr>
          <p:cNvPr id="4" name="Text 1"/>
          <p:cNvSpPr/>
          <p:nvPr/>
        </p:nvSpPr>
        <p:spPr>
          <a:xfrm>
            <a:off x="571500" y="2243138"/>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性格随性自在，适应力强，能在多元环境中快速融入并引领方向</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随性自然</a:t>
            </a:r>
            <a:endParaRPr lang="en-US" sz="1200" dirty="0"/>
          </a:p>
        </p:txBody>
      </p:sp>
      <p:sp>
        <p:nvSpPr>
          <p:cNvPr id="7" name="Text 4"/>
          <p:cNvSpPr/>
          <p:nvPr/>
        </p:nvSpPr>
        <p:spPr>
          <a:xfrm>
            <a:off x="571500" y="224790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性格不拘小节，处事灵活，能以轻松心态应对复杂任务与变化环境。</a:t>
            </a:r>
            <a:endParaRPr lang="en-US" sz="1050" dirty="0"/>
          </a:p>
        </p:txBody>
      </p:sp>
      <p:sp>
        <p:nvSpPr>
          <p:cNvPr id="8" name="Text 5"/>
          <p:cNvSpPr/>
          <p:nvPr/>
        </p:nvSpPr>
        <p:spPr>
          <a:xfrm>
            <a:off x="2667000" y="200025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快速适应</a:t>
            </a:r>
            <a:endParaRPr lang="en-US" sz="1200" dirty="0"/>
          </a:p>
        </p:txBody>
      </p:sp>
      <p:sp>
        <p:nvSpPr>
          <p:cNvPr id="9" name="Text 6"/>
          <p:cNvSpPr/>
          <p:nvPr/>
        </p:nvSpPr>
        <p:spPr>
          <a:xfrm>
            <a:off x="2667000" y="224790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面对新团队或技术挑战时，能迅速调整状态，融入并发挥积极作用。</a:t>
            </a:r>
            <a:endParaRPr lang="en-US" sz="1050" dirty="0"/>
          </a:p>
        </p:txBody>
      </p:sp>
      <p:sp>
        <p:nvSpPr>
          <p:cNvPr id="10" name="Text 7"/>
          <p:cNvSpPr/>
          <p:nvPr/>
        </p:nvSpPr>
        <p:spPr>
          <a:xfrm>
            <a:off x="4762500" y="200025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环境融合</a:t>
            </a:r>
            <a:endParaRPr lang="en-US" sz="1200" dirty="0"/>
          </a:p>
        </p:txBody>
      </p:sp>
      <p:sp>
        <p:nvSpPr>
          <p:cNvPr id="11" name="Text 8"/>
          <p:cNvSpPr/>
          <p:nvPr/>
        </p:nvSpPr>
        <p:spPr>
          <a:xfrm>
            <a:off x="4762500" y="224790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在多元背景的协作中展现高情商，与不同性格成员高效沟通合作。</a:t>
            </a:r>
            <a:endParaRPr lang="en-US" sz="1050" dirty="0"/>
          </a:p>
        </p:txBody>
      </p:sp>
      <p:sp>
        <p:nvSpPr>
          <p:cNvPr id="12" name="Text 9"/>
          <p:cNvSpPr/>
          <p:nvPr/>
        </p:nvSpPr>
        <p:spPr>
          <a:xfrm>
            <a:off x="6858000" y="200025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引领方向</a:t>
            </a:r>
            <a:endParaRPr lang="en-US" sz="1200" dirty="0"/>
          </a:p>
        </p:txBody>
      </p:sp>
      <p:sp>
        <p:nvSpPr>
          <p:cNvPr id="13" name="Text 10"/>
          <p:cNvSpPr/>
          <p:nvPr/>
        </p:nvSpPr>
        <p:spPr>
          <a:xfrm>
            <a:off x="6858000" y="224790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凭借敏锐判断力，在不确定性中厘清目标，推动团队稳步前进。</a:t>
            </a:r>
            <a:endParaRPr lang="en-US" sz="10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技术背景深厚：精通底层C编程与神经网络模型搭建</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t="8333" b="8333"/>
          <a:stretch>
            <a:fillRect/>
          </a:stretch>
        </p:blipFill>
        <p:spPr>
          <a:xfrm>
            <a:off x="571500" y="1428750"/>
            <a:ext cx="1714500" cy="1428750"/>
          </a:xfrm>
          <a:prstGeom prst="rect">
            <a:avLst/>
          </a:prstGeom>
        </p:spPr>
      </p:pic>
      <p:sp>
        <p:nvSpPr>
          <p:cNvPr id="7" name="Text 3"/>
          <p:cNvSpPr/>
          <p:nvPr/>
        </p:nvSpPr>
        <p:spPr>
          <a:xfrm>
            <a:off x="666750" y="3048000"/>
            <a:ext cx="1524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底层C编程</a:t>
            </a:r>
            <a:endParaRPr lang="en-US" sz="1200" dirty="0"/>
          </a:p>
        </p:txBody>
      </p:sp>
      <p:sp>
        <p:nvSpPr>
          <p:cNvPr id="8" name="Text 4"/>
          <p:cNvSpPr/>
          <p:nvPr/>
        </p:nvSpPr>
        <p:spPr>
          <a:xfrm>
            <a:off x="666750" y="3295650"/>
            <a:ext cx="1524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熟练掌握C语言核心机制，具备内存管理与系统级开发能力。</a:t>
            </a:r>
            <a:endParaRPr lang="en-US" sz="1050" dirty="0"/>
          </a:p>
        </p:txBody>
      </p:sp>
      <p:pic>
        <p:nvPicPr>
          <p:cNvPr id="9" name="Image 2" descr="preencoded.png"/>
          <p:cNvPicPr>
            <a:picLocks noChangeAspect="1"/>
          </p:cNvPicPr>
          <p:nvPr/>
        </p:nvPicPr>
        <p:blipFill>
          <a:blip r:embed="rId5"/>
          <a:srcRect t="8333" b="8333"/>
          <a:stretch>
            <a:fillRect/>
          </a:stretch>
        </p:blipFill>
        <p:spPr>
          <a:xfrm>
            <a:off x="2667000" y="1428750"/>
            <a:ext cx="1714500" cy="1428750"/>
          </a:xfrm>
          <a:prstGeom prst="rect">
            <a:avLst/>
          </a:prstGeom>
        </p:spPr>
      </p:pic>
      <p:sp>
        <p:nvSpPr>
          <p:cNvPr id="10" name="Text 5"/>
          <p:cNvSpPr/>
          <p:nvPr/>
        </p:nvSpPr>
        <p:spPr>
          <a:xfrm>
            <a:off x="2762250" y="3048000"/>
            <a:ext cx="1524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神经网络构建</a:t>
            </a:r>
            <a:endParaRPr lang="en-US" sz="1200" dirty="0"/>
          </a:p>
        </p:txBody>
      </p:sp>
      <p:sp>
        <p:nvSpPr>
          <p:cNvPr id="11" name="Text 6"/>
          <p:cNvSpPr/>
          <p:nvPr/>
        </p:nvSpPr>
        <p:spPr>
          <a:xfrm>
            <a:off x="2762250" y="3295650"/>
            <a:ext cx="1524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能够独立搭建前馈与卷积神经网络，理解反向传播原理。</a:t>
            </a:r>
            <a:endParaRPr lang="en-US" sz="1050" dirty="0"/>
          </a:p>
        </p:txBody>
      </p:sp>
      <p:pic>
        <p:nvPicPr>
          <p:cNvPr id="12" name="Image 3" descr="preencoded.png"/>
          <p:cNvPicPr>
            <a:picLocks noChangeAspect="1"/>
          </p:cNvPicPr>
          <p:nvPr/>
        </p:nvPicPr>
        <p:blipFill>
          <a:blip r:embed="rId6"/>
          <a:srcRect t="8333" b="8333"/>
          <a:stretch>
            <a:fillRect/>
          </a:stretch>
        </p:blipFill>
        <p:spPr>
          <a:xfrm>
            <a:off x="4762500" y="1428750"/>
            <a:ext cx="1714500" cy="1428750"/>
          </a:xfrm>
          <a:prstGeom prst="rect">
            <a:avLst/>
          </a:prstGeom>
        </p:spPr>
      </p:pic>
      <p:sp>
        <p:nvSpPr>
          <p:cNvPr id="13" name="Text 7"/>
          <p:cNvSpPr/>
          <p:nvPr/>
        </p:nvSpPr>
        <p:spPr>
          <a:xfrm>
            <a:off x="4857750" y="3048000"/>
            <a:ext cx="1524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算法实现能力</a:t>
            </a:r>
            <a:endParaRPr lang="en-US" sz="1200" dirty="0"/>
          </a:p>
        </p:txBody>
      </p:sp>
      <p:sp>
        <p:nvSpPr>
          <p:cNvPr id="14" name="Text 8"/>
          <p:cNvSpPr/>
          <p:nvPr/>
        </p:nvSpPr>
        <p:spPr>
          <a:xfrm>
            <a:off x="4857750" y="3295650"/>
            <a:ext cx="1524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使用C实现常见数据结构与算法，优化程序性能与稳定性。</a:t>
            </a:r>
            <a:endParaRPr lang="en-US" sz="1050" dirty="0"/>
          </a:p>
        </p:txBody>
      </p:sp>
      <p:pic>
        <p:nvPicPr>
          <p:cNvPr id="15" name="Image 4" descr="preencoded.png"/>
          <p:cNvPicPr>
            <a:picLocks noChangeAspect="1"/>
          </p:cNvPicPr>
          <p:nvPr/>
        </p:nvPicPr>
        <p:blipFill>
          <a:blip r:embed="rId7"/>
          <a:srcRect t="8333" b="8333"/>
          <a:stretch>
            <a:fillRect/>
          </a:stretch>
        </p:blipFill>
        <p:spPr>
          <a:xfrm>
            <a:off x="6858000" y="1428750"/>
            <a:ext cx="1714500" cy="1428750"/>
          </a:xfrm>
          <a:prstGeom prst="rect">
            <a:avLst/>
          </a:prstGeom>
        </p:spPr>
      </p:pic>
      <p:sp>
        <p:nvSpPr>
          <p:cNvPr id="16" name="Text 9"/>
          <p:cNvSpPr/>
          <p:nvPr/>
        </p:nvSpPr>
        <p:spPr>
          <a:xfrm>
            <a:off x="6953250" y="3048000"/>
            <a:ext cx="1524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模型训练实践</a:t>
            </a:r>
            <a:endParaRPr lang="en-US" sz="1200" dirty="0"/>
          </a:p>
        </p:txBody>
      </p:sp>
      <p:sp>
        <p:nvSpPr>
          <p:cNvPr id="17" name="Text 10"/>
          <p:cNvSpPr/>
          <p:nvPr/>
        </p:nvSpPr>
        <p:spPr>
          <a:xfrm>
            <a:off x="6953250" y="3295650"/>
            <a:ext cx="1524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基于真实数据集完成神经网络的训练、验证与推理全流程。</a:t>
            </a:r>
            <a:endParaRPr lang="en-US" sz="10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对美食充满热情，同时广泛涉猎各类电子游戏以拓展思维边界</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2019300"/>
            <a:ext cx="2781151" cy="2266950"/>
          </a:xfrm>
          <a:prstGeom prst="rect">
            <a:avLst/>
          </a:prstGeom>
        </p:spPr>
      </p:pic>
      <p:sp>
        <p:nvSpPr>
          <p:cNvPr id="8"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美食探索者</a:t>
            </a:r>
            <a:endParaRPr lang="en-US" sz="1200" dirty="0"/>
          </a:p>
        </p:txBody>
      </p:sp>
      <p:sp>
        <p:nvSpPr>
          <p:cNvPr id="9"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热爱品尝各地美食，善于发现细节与搭配逻辑，提升审美与创新思维。</a:t>
            </a:r>
            <a:endParaRPr lang="en-US" sz="1050" dirty="0"/>
          </a:p>
        </p:txBody>
      </p:sp>
      <p:pic>
        <p:nvPicPr>
          <p:cNvPr id="10" name="Image 3" descr="preencoded.png"/>
          <p:cNvPicPr>
            <a:picLocks noChangeAspect="1"/>
          </p:cNvPicPr>
          <p:nvPr/>
        </p:nvPicPr>
        <p:blipFill>
          <a:blip r:embed="rId6"/>
          <a:srcRect/>
          <a:stretch>
            <a:fillRect/>
          </a:stretch>
        </p:blipFill>
        <p:spPr>
          <a:xfrm>
            <a:off x="3181201" y="2019300"/>
            <a:ext cx="2781151" cy="2266950"/>
          </a:xfrm>
          <a:prstGeom prst="rect">
            <a:avLst/>
          </a:prstGeom>
        </p:spPr>
      </p:pic>
      <p:sp>
        <p:nvSpPr>
          <p:cNvPr id="11" name="Text 5"/>
          <p:cNvSpPr/>
          <p:nvPr/>
        </p:nvSpPr>
        <p:spPr>
          <a:xfrm>
            <a:off x="3533626"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游戏多面手</a:t>
            </a:r>
            <a:endParaRPr lang="en-US" sz="1200" dirty="0"/>
          </a:p>
        </p:txBody>
      </p:sp>
      <p:sp>
        <p:nvSpPr>
          <p:cNvPr id="12" name="Text 6"/>
          <p:cNvSpPr/>
          <p:nvPr/>
        </p:nvSpPr>
        <p:spPr>
          <a:xfrm>
            <a:off x="3533626"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涉猎多种类型游戏，锻炼快速决策、系统思考与跨场景适应能力。</a:t>
            </a:r>
            <a:endParaRPr lang="en-US" sz="1050" dirty="0"/>
          </a:p>
        </p:txBody>
      </p:sp>
      <p:pic>
        <p:nvPicPr>
          <p:cNvPr id="13" name="Image 4" descr="preencoded.png"/>
          <p:cNvPicPr>
            <a:picLocks noChangeAspect="1"/>
          </p:cNvPicPr>
          <p:nvPr/>
        </p:nvPicPr>
        <p:blipFill>
          <a:blip r:embed="rId7"/>
          <a:srcRect/>
          <a:stretch>
            <a:fillRect/>
          </a:stretch>
        </p:blipFill>
        <p:spPr>
          <a:xfrm>
            <a:off x="5962352" y="2019300"/>
            <a:ext cx="2781151" cy="2266950"/>
          </a:xfrm>
          <a:prstGeom prst="rect">
            <a:avLst/>
          </a:prstGeom>
        </p:spPr>
      </p:pic>
      <p:sp>
        <p:nvSpPr>
          <p:cNvPr id="14" name="Text 7"/>
          <p:cNvSpPr/>
          <p:nvPr/>
        </p:nvSpPr>
        <p:spPr>
          <a:xfrm>
            <a:off x="6314777"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灵感融合者</a:t>
            </a:r>
            <a:endParaRPr lang="en-US" sz="1200" dirty="0"/>
          </a:p>
        </p:txBody>
      </p:sp>
      <p:sp>
        <p:nvSpPr>
          <p:cNvPr id="15" name="Text 8"/>
          <p:cNvSpPr/>
          <p:nvPr/>
        </p:nvSpPr>
        <p:spPr>
          <a:xfrm>
            <a:off x="6314777"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将美食与游戏中的体验转化为项目管理创意，驱动团队高效协作。</a:t>
            </a:r>
            <a:endParaRPr lang="en-US" sz="10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职业愿景：作为项目经理，带领团队高效协作，实现共同目标</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团队引领者</a:t>
            </a:r>
            <a:endParaRPr lang="en-US" sz="1200" dirty="0"/>
          </a:p>
        </p:txBody>
      </p:sp>
      <p:sp>
        <p:nvSpPr>
          <p:cNvPr id="8" name="Text 4"/>
          <p:cNvSpPr/>
          <p:nvPr/>
        </p:nvSpPr>
        <p:spPr>
          <a:xfrm>
            <a:off x="571500" y="224790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以清晰目标和灵活策略协调团队，推动项目高效执行。</a:t>
            </a:r>
            <a:endParaRPr lang="en-US" sz="1050" dirty="0"/>
          </a:p>
        </p:txBody>
      </p:sp>
      <p:sp>
        <p:nvSpPr>
          <p:cNvPr id="9" name="Text 5"/>
          <p:cNvSpPr/>
          <p:nvPr/>
        </p:nvSpPr>
        <p:spPr>
          <a:xfrm>
            <a:off x="3365500" y="200025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协作促进者</a:t>
            </a:r>
            <a:endParaRPr lang="en-US" sz="1200" dirty="0"/>
          </a:p>
        </p:txBody>
      </p:sp>
      <p:sp>
        <p:nvSpPr>
          <p:cNvPr id="10" name="Text 6"/>
          <p:cNvSpPr/>
          <p:nvPr/>
        </p:nvSpPr>
        <p:spPr>
          <a:xfrm>
            <a:off x="3365500" y="224790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发挥强适应力，融合多元角色，提升团队凝聚力与执行力。</a:t>
            </a:r>
            <a:endParaRPr lang="en-US" sz="1050" dirty="0"/>
          </a:p>
        </p:txBody>
      </p:sp>
      <p:sp>
        <p:nvSpPr>
          <p:cNvPr id="11" name="Text 7"/>
          <p:cNvSpPr/>
          <p:nvPr/>
        </p:nvSpPr>
        <p:spPr>
          <a:xfrm>
            <a:off x="6159500" y="200025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目标实现者</a:t>
            </a:r>
            <a:endParaRPr lang="en-US" sz="1200" dirty="0"/>
          </a:p>
        </p:txBody>
      </p:sp>
      <p:sp>
        <p:nvSpPr>
          <p:cNvPr id="12" name="Text 8"/>
          <p:cNvSpPr/>
          <p:nvPr/>
        </p:nvSpPr>
        <p:spPr>
          <a:xfrm>
            <a:off x="6159500" y="224790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聚焦共同愿景，统筹资源与进度，确保项目高质量交付。</a:t>
            </a:r>
            <a:endParaRPr lang="en-US" sz="10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黄明杰 - 活力四射的游戏开发者</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225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性格充满活力，积极向上，富有创造力与表达欲</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1539875" y="2000250"/>
            <a:ext cx="476250" cy="476250"/>
          </a:xfrm>
          <a:prstGeom prst="rect">
            <a:avLst/>
          </a:prstGeom>
        </p:spPr>
      </p:pic>
      <p:sp>
        <p:nvSpPr>
          <p:cNvPr id="8" name="Text 3"/>
          <p:cNvSpPr/>
          <p:nvPr/>
        </p:nvSpPr>
        <p:spPr>
          <a:xfrm>
            <a:off x="571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活力充沛</a:t>
            </a:r>
            <a:endParaRPr lang="en-US" sz="1200" dirty="0"/>
          </a:p>
        </p:txBody>
      </p:sp>
      <p:sp>
        <p:nvSpPr>
          <p:cNvPr id="9" name="Text 4"/>
          <p:cNvSpPr/>
          <p:nvPr/>
        </p:nvSpPr>
        <p:spPr>
          <a:xfrm>
            <a:off x="571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始终保持高昂热情，为团队注入持续动力。</a:t>
            </a:r>
            <a:endParaRPr lang="en-US" sz="1050" dirty="0"/>
          </a:p>
        </p:txBody>
      </p:sp>
      <p:pic>
        <p:nvPicPr>
          <p:cNvPr id="10" name="Image 3" descr="preencoded.png"/>
          <p:cNvPicPr>
            <a:picLocks noChangeAspect="1"/>
          </p:cNvPicPr>
          <p:nvPr/>
        </p:nvPicPr>
        <p:blipFill>
          <a:blip r:embed="rId6"/>
          <a:srcRect/>
          <a:stretch>
            <a:fillRect/>
          </a:stretch>
        </p:blipFill>
        <p:spPr>
          <a:xfrm>
            <a:off x="4333875" y="2000250"/>
            <a:ext cx="476250" cy="476250"/>
          </a:xfrm>
          <a:prstGeom prst="rect">
            <a:avLst/>
          </a:prstGeom>
        </p:spPr>
      </p:pic>
      <p:sp>
        <p:nvSpPr>
          <p:cNvPr id="11" name="Text 5"/>
          <p:cNvSpPr/>
          <p:nvPr/>
        </p:nvSpPr>
        <p:spPr>
          <a:xfrm>
            <a:off x="3365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乐观进取</a:t>
            </a:r>
            <a:endParaRPr lang="en-US" sz="1200" dirty="0"/>
          </a:p>
        </p:txBody>
      </p:sp>
      <p:sp>
        <p:nvSpPr>
          <p:cNvPr id="12" name="Text 6"/>
          <p:cNvSpPr/>
          <p:nvPr/>
        </p:nvSpPr>
        <p:spPr>
          <a:xfrm>
            <a:off x="3365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面对挑战积极应对，推动项目不断向前发展。</a:t>
            </a:r>
            <a:endParaRPr lang="en-US" sz="1050" dirty="0"/>
          </a:p>
        </p:txBody>
      </p:sp>
      <p:pic>
        <p:nvPicPr>
          <p:cNvPr id="13" name="Image 4" descr="preencoded.png"/>
          <p:cNvPicPr>
            <a:picLocks noChangeAspect="1"/>
          </p:cNvPicPr>
          <p:nvPr/>
        </p:nvPicPr>
        <p:blipFill>
          <a:blip r:embed="rId7"/>
          <a:srcRect/>
          <a:stretch>
            <a:fillRect/>
          </a:stretch>
        </p:blipFill>
        <p:spPr>
          <a:xfrm>
            <a:off x="7127875" y="2000250"/>
            <a:ext cx="476250" cy="476250"/>
          </a:xfrm>
          <a:prstGeom prst="rect">
            <a:avLst/>
          </a:prstGeom>
        </p:spPr>
      </p:pic>
      <p:sp>
        <p:nvSpPr>
          <p:cNvPr id="14" name="Text 7"/>
          <p:cNvSpPr/>
          <p:nvPr/>
        </p:nvSpPr>
        <p:spPr>
          <a:xfrm>
            <a:off x="6159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创意表达</a:t>
            </a:r>
            <a:endParaRPr lang="en-US" sz="1200" dirty="0"/>
          </a:p>
        </p:txBody>
      </p:sp>
      <p:sp>
        <p:nvSpPr>
          <p:cNvPr id="15" name="Text 8"/>
          <p:cNvSpPr/>
          <p:nvPr/>
        </p:nvSpPr>
        <p:spPr>
          <a:xfrm>
            <a:off x="6159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善于提出新颖想法，并清晰传达实现路径。</a:t>
            </a:r>
            <a:endParaRPr lang="en-US" sz="10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技术专精于C++与Unity引擎开发，兼备部分Web前端能力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781151" cy="2266950"/>
          </a:xfrm>
          <a:prstGeom prst="rect">
            <a:avLst/>
          </a:prstGeom>
        </p:spPr>
      </p:pic>
      <p:sp>
        <p:nvSpPr>
          <p:cNvPr id="7" name="Text 3"/>
          <p:cNvSpPr/>
          <p:nvPr/>
        </p:nvSpPr>
        <p:spPr>
          <a:xfrm>
            <a:off x="752475"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C++深度掌握</a:t>
            </a:r>
            <a:endParaRPr lang="en-US" sz="1200" dirty="0"/>
          </a:p>
        </p:txBody>
      </p:sp>
      <p:sp>
        <p:nvSpPr>
          <p:cNvPr id="8" name="Text 4"/>
          <p:cNvSpPr/>
          <p:nvPr/>
        </p:nvSpPr>
        <p:spPr>
          <a:xfrm>
            <a:off x="752475"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熟练运用C++进行高性能编程，具备扎实的面向对象与底层优化能力。</a:t>
            </a:r>
            <a:endParaRPr lang="en-US" sz="1050" dirty="0"/>
          </a:p>
        </p:txBody>
      </p:sp>
      <p:pic>
        <p:nvPicPr>
          <p:cNvPr id="9" name="Image 2" descr="preencoded.png"/>
          <p:cNvPicPr>
            <a:picLocks noChangeAspect="1"/>
          </p:cNvPicPr>
          <p:nvPr/>
        </p:nvPicPr>
        <p:blipFill>
          <a:blip r:embed="rId5"/>
          <a:srcRect/>
          <a:stretch>
            <a:fillRect/>
          </a:stretch>
        </p:blipFill>
        <p:spPr>
          <a:xfrm>
            <a:off x="3181201" y="2019300"/>
            <a:ext cx="2781151" cy="2266950"/>
          </a:xfrm>
          <a:prstGeom prst="rect">
            <a:avLst/>
          </a:prstGeom>
        </p:spPr>
      </p:pic>
      <p:sp>
        <p:nvSpPr>
          <p:cNvPr id="10" name="Text 5"/>
          <p:cNvSpPr/>
          <p:nvPr/>
        </p:nvSpPr>
        <p:spPr>
          <a:xfrm>
            <a:off x="3533626" y="2869406"/>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Unity开发专长</a:t>
            </a:r>
            <a:endParaRPr lang="en-US" sz="1200" dirty="0"/>
          </a:p>
        </p:txBody>
      </p:sp>
      <p:sp>
        <p:nvSpPr>
          <p:cNvPr id="11" name="Text 6"/>
          <p:cNvSpPr/>
          <p:nvPr/>
        </p:nvSpPr>
        <p:spPr>
          <a:xfrm>
            <a:off x="3533626" y="3159919"/>
            <a:ext cx="2076301"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精通Unity引擎开发，能够独立完成游戏逻辑、动画与交互系统构建。</a:t>
            </a:r>
            <a:endParaRPr lang="en-US" sz="1050" dirty="0"/>
          </a:p>
        </p:txBody>
      </p:sp>
      <p:pic>
        <p:nvPicPr>
          <p:cNvPr id="12" name="Image 3" descr="preencoded.png"/>
          <p:cNvPicPr>
            <a:picLocks noChangeAspect="1"/>
          </p:cNvPicPr>
          <p:nvPr/>
        </p:nvPicPr>
        <p:blipFill>
          <a:blip r:embed="rId6"/>
          <a:srcRect/>
          <a:stretch>
            <a:fillRect/>
          </a:stretch>
        </p:blipFill>
        <p:spPr>
          <a:xfrm>
            <a:off x="5962352" y="2019300"/>
            <a:ext cx="2781151" cy="2266950"/>
          </a:xfrm>
          <a:prstGeom prst="rect">
            <a:avLst/>
          </a:prstGeom>
        </p:spPr>
      </p:pic>
      <p:sp>
        <p:nvSpPr>
          <p:cNvPr id="13" name="Text 7"/>
          <p:cNvSpPr/>
          <p:nvPr/>
        </p:nvSpPr>
        <p:spPr>
          <a:xfrm>
            <a:off x="6314777" y="2974181"/>
            <a:ext cx="2076301"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前端技能拓展</a:t>
            </a:r>
            <a:endParaRPr lang="en-US" sz="1200" dirty="0"/>
          </a:p>
        </p:txBody>
      </p:sp>
      <p:sp>
        <p:nvSpPr>
          <p:cNvPr id="14" name="Text 8"/>
          <p:cNvSpPr/>
          <p:nvPr/>
        </p:nvSpPr>
        <p:spPr>
          <a:xfrm>
            <a:off x="6314777" y="3264694"/>
            <a:ext cx="2076301"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掌握HTML/CSS/JS基础，可协作开发Web界面，实现全栈技术联动。</a:t>
            </a:r>
            <a:endParaRPr lang="en-US" sz="10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热爱球类运动，培养团队协作意识与抗压能力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7" name="Text 4"/>
          <p:cNvSpPr/>
          <p:nvPr/>
        </p:nvSpPr>
        <p:spPr>
          <a:xfrm>
            <a:off x="571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运动促协作</a:t>
            </a:r>
            <a:endParaRPr lang="en-US" sz="1200" dirty="0"/>
          </a:p>
        </p:txBody>
      </p:sp>
      <p:sp>
        <p:nvSpPr>
          <p:cNvPr id="8" name="Text 5"/>
          <p:cNvSpPr/>
          <p:nvPr/>
        </p:nvSpPr>
        <p:spPr>
          <a:xfrm>
            <a:off x="5715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通过球类运动锻炼团队配合能力，提升沟通效率与协同意识。</a:t>
            </a:r>
            <a:endParaRPr lang="en-US" sz="1050" dirty="0"/>
          </a:p>
        </p:txBody>
      </p:sp>
      <p:sp>
        <p:nvSpPr>
          <p:cNvPr id="9" name="Text 6"/>
          <p:cNvSpPr/>
          <p:nvPr/>
        </p:nvSpPr>
        <p:spPr>
          <a:xfrm>
            <a:off x="2667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0" name="Text 7"/>
          <p:cNvSpPr/>
          <p:nvPr/>
        </p:nvSpPr>
        <p:spPr>
          <a:xfrm>
            <a:off x="2667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增强抗压性</a:t>
            </a:r>
            <a:endParaRPr lang="en-US" sz="1200" dirty="0"/>
          </a:p>
        </p:txBody>
      </p:sp>
      <p:sp>
        <p:nvSpPr>
          <p:cNvPr id="11" name="Text 8"/>
          <p:cNvSpPr/>
          <p:nvPr/>
        </p:nvSpPr>
        <p:spPr>
          <a:xfrm>
            <a:off x="2667000" y="2576513"/>
            <a:ext cx="17145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在高强度对抗中磨炼心理韧性，适应快节奏开发压力。</a:t>
            </a:r>
            <a:endParaRPr lang="en-US" sz="1050" dirty="0"/>
          </a:p>
        </p:txBody>
      </p:sp>
      <p:sp>
        <p:nvSpPr>
          <p:cNvPr id="12" name="Text 9"/>
          <p:cNvSpPr/>
          <p:nvPr/>
        </p:nvSpPr>
        <p:spPr>
          <a:xfrm>
            <a:off x="47625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3" name="Text 10"/>
          <p:cNvSpPr/>
          <p:nvPr/>
        </p:nvSpPr>
        <p:spPr>
          <a:xfrm>
            <a:off x="47625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激发创造力</a:t>
            </a:r>
            <a:endParaRPr lang="en-US" sz="1200" dirty="0"/>
          </a:p>
        </p:txBody>
      </p:sp>
      <p:sp>
        <p:nvSpPr>
          <p:cNvPr id="14" name="Text 11"/>
          <p:cNvSpPr/>
          <p:nvPr/>
        </p:nvSpPr>
        <p:spPr>
          <a:xfrm>
            <a:off x="4762500" y="2576513"/>
            <a:ext cx="17145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运动中的应变策略启发游戏开发中的创新解决方案。</a:t>
            </a:r>
            <a:endParaRPr lang="en-US" sz="1050" dirty="0"/>
          </a:p>
        </p:txBody>
      </p:sp>
      <p:sp>
        <p:nvSpPr>
          <p:cNvPr id="15" name="Text 12"/>
          <p:cNvSpPr/>
          <p:nvPr/>
        </p:nvSpPr>
        <p:spPr>
          <a:xfrm>
            <a:off x="6858000" y="200025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6" name="Text 13"/>
          <p:cNvSpPr/>
          <p:nvPr/>
        </p:nvSpPr>
        <p:spPr>
          <a:xfrm>
            <a:off x="6858000" y="232886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保持高活力</a:t>
            </a:r>
            <a:endParaRPr lang="en-US" sz="1200" dirty="0"/>
          </a:p>
        </p:txBody>
      </p:sp>
      <p:sp>
        <p:nvSpPr>
          <p:cNvPr id="17" name="Text 14"/>
          <p:cNvSpPr/>
          <p:nvPr/>
        </p:nvSpPr>
        <p:spPr>
          <a:xfrm>
            <a:off x="6858000" y="257651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规律运动维持充沛精力，持续投入技术攻坚与项目迭代。</a:t>
            </a:r>
            <a:endParaRPr lang="en-US" sz="105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志在积累完整游戏项目经验，提升在游戏开发领域的影响力</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3524250"/>
          </a:xfrm>
          <a:prstGeom prst="rect">
            <a:avLst/>
          </a:prstGeom>
        </p:spPr>
      </p:pic>
      <p:sp>
        <p:nvSpPr>
          <p:cNvPr id="8" name="Text 3"/>
          <p:cNvSpPr/>
          <p:nvPr/>
        </p:nvSpPr>
        <p:spPr>
          <a:xfrm>
            <a:off x="1890712" y="3048000"/>
            <a:ext cx="1076325" cy="285750"/>
          </a:xfrm>
          <a:prstGeom prst="rect">
            <a:avLst/>
          </a:prstGeom>
          <a:noFill/>
        </p:spPr>
        <p:txBody>
          <a:bodyPr vert="horz" wrap="square" lIns="0" tIns="0" rIns="0" bIns="0" rtlCol="0" anchor="ctr"/>
          <a:lstStyle/>
          <a:p>
            <a:pPr marL="0" indent="0">
              <a:lnSpc>
                <a:spcPts val="19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游戏开发实践</a:t>
            </a:r>
            <a:endParaRPr lang="en-US" sz="1350" dirty="0"/>
          </a:p>
        </p:txBody>
      </p:sp>
      <p:sp>
        <p:nvSpPr>
          <p:cNvPr id="9" name="Text 4"/>
          <p:cNvSpPr/>
          <p:nvPr/>
        </p:nvSpPr>
        <p:spPr>
          <a:xfrm>
            <a:off x="4014788" y="15716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全流程掌握</a:t>
            </a:r>
            <a:endParaRPr lang="en-US" sz="1200" dirty="0"/>
          </a:p>
        </p:txBody>
      </p:sp>
      <p:sp>
        <p:nvSpPr>
          <p:cNvPr id="10" name="Text 5"/>
          <p:cNvSpPr/>
          <p:nvPr/>
        </p:nvSpPr>
        <p:spPr>
          <a:xfrm>
            <a:off x="5281613" y="1466850"/>
            <a:ext cx="23050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从设计到上线，完整参与项目周期。</a:t>
            </a:r>
            <a:endParaRPr lang="en-US" sz="1050" dirty="0"/>
          </a:p>
        </p:txBody>
      </p:sp>
      <p:sp>
        <p:nvSpPr>
          <p:cNvPr id="11" name="Text 6"/>
          <p:cNvSpPr/>
          <p:nvPr/>
        </p:nvSpPr>
        <p:spPr>
          <a:xfrm>
            <a:off x="5281613" y="1714500"/>
            <a:ext cx="23050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涵盖需求分析、迭代开发与发布运维。</a:t>
            </a:r>
            <a:endParaRPr lang="en-US" sz="1050" dirty="0"/>
          </a:p>
        </p:txBody>
      </p:sp>
      <p:sp>
        <p:nvSpPr>
          <p:cNvPr id="12" name="Text 7"/>
          <p:cNvSpPr/>
          <p:nvPr/>
        </p:nvSpPr>
        <p:spPr>
          <a:xfrm>
            <a:off x="4014788" y="21621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核心技术深化</a:t>
            </a:r>
            <a:endParaRPr lang="en-US" sz="1200" dirty="0"/>
          </a:p>
        </p:txBody>
      </p:sp>
      <p:sp>
        <p:nvSpPr>
          <p:cNvPr id="13" name="Text 8"/>
          <p:cNvSpPr/>
          <p:nvPr/>
        </p:nvSpPr>
        <p:spPr>
          <a:xfrm>
            <a:off x="5386388" y="2057400"/>
            <a:ext cx="23717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深入使用C++进行高性能模块开发。</a:t>
            </a:r>
            <a:endParaRPr lang="en-US" sz="1050" dirty="0"/>
          </a:p>
        </p:txBody>
      </p:sp>
      <p:sp>
        <p:nvSpPr>
          <p:cNvPr id="14" name="Text 9"/>
          <p:cNvSpPr/>
          <p:nvPr/>
        </p:nvSpPr>
        <p:spPr>
          <a:xfrm>
            <a:off x="5386388" y="2305050"/>
            <a:ext cx="2371725"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熟练运用Unity引擎实现复杂功能逻辑。</a:t>
            </a:r>
            <a:endParaRPr lang="en-US" sz="1050" dirty="0"/>
          </a:p>
        </p:txBody>
      </p:sp>
      <p:sp>
        <p:nvSpPr>
          <p:cNvPr id="15" name="Text 10"/>
          <p:cNvSpPr/>
          <p:nvPr/>
        </p:nvSpPr>
        <p:spPr>
          <a:xfrm>
            <a:off x="4014788" y="275272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架构能力提升</a:t>
            </a:r>
            <a:endParaRPr lang="en-US" sz="1200" dirty="0"/>
          </a:p>
        </p:txBody>
      </p:sp>
      <p:sp>
        <p:nvSpPr>
          <p:cNvPr id="16" name="Text 11"/>
          <p:cNvSpPr/>
          <p:nvPr/>
        </p:nvSpPr>
        <p:spPr>
          <a:xfrm>
            <a:off x="5386388" y="264795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设计可扩展的模块化系统结构。</a:t>
            </a:r>
            <a:endParaRPr lang="en-US" sz="1050" dirty="0"/>
          </a:p>
        </p:txBody>
      </p:sp>
      <p:sp>
        <p:nvSpPr>
          <p:cNvPr id="17" name="Text 12"/>
          <p:cNvSpPr/>
          <p:nvPr/>
        </p:nvSpPr>
        <p:spPr>
          <a:xfrm>
            <a:off x="5386388" y="289560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优化代码架构，提升维护与复用性。</a:t>
            </a:r>
            <a:endParaRPr lang="en-US" sz="1050" dirty="0"/>
          </a:p>
        </p:txBody>
      </p:sp>
      <p:sp>
        <p:nvSpPr>
          <p:cNvPr id="18" name="Text 13"/>
          <p:cNvSpPr/>
          <p:nvPr/>
        </p:nvSpPr>
        <p:spPr>
          <a:xfrm>
            <a:off x="4014788" y="33432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作品驱动成长</a:t>
            </a:r>
            <a:endParaRPr lang="en-US" sz="1200" dirty="0"/>
          </a:p>
        </p:txBody>
      </p:sp>
      <p:sp>
        <p:nvSpPr>
          <p:cNvPr id="19" name="Text 14"/>
          <p:cNvSpPr/>
          <p:nvPr/>
        </p:nvSpPr>
        <p:spPr>
          <a:xfrm>
            <a:off x="5386388" y="323850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通过实际项目验证技术方案有效性。</a:t>
            </a:r>
            <a:endParaRPr lang="en-US" sz="1050" dirty="0"/>
          </a:p>
        </p:txBody>
      </p:sp>
      <p:sp>
        <p:nvSpPr>
          <p:cNvPr id="20" name="Text 15"/>
          <p:cNvSpPr/>
          <p:nvPr/>
        </p:nvSpPr>
        <p:spPr>
          <a:xfrm>
            <a:off x="5386388" y="348615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以成果为导向持续迭代个人能力。</a:t>
            </a:r>
            <a:endParaRPr lang="en-US" sz="1050" dirty="0"/>
          </a:p>
        </p:txBody>
      </p:sp>
      <p:sp>
        <p:nvSpPr>
          <p:cNvPr id="21" name="Text 16"/>
          <p:cNvSpPr/>
          <p:nvPr/>
        </p:nvSpPr>
        <p:spPr>
          <a:xfrm>
            <a:off x="4014788" y="393382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社区经验分享</a:t>
            </a:r>
            <a:endParaRPr lang="en-US" sz="1200" dirty="0"/>
          </a:p>
        </p:txBody>
      </p:sp>
      <p:sp>
        <p:nvSpPr>
          <p:cNvPr id="22" name="Text 17"/>
          <p:cNvSpPr/>
          <p:nvPr/>
        </p:nvSpPr>
        <p:spPr>
          <a:xfrm>
            <a:off x="5386388" y="3829050"/>
            <a:ext cx="20383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在技术社区发表开发心得与教程。</a:t>
            </a:r>
            <a:endParaRPr lang="en-US" sz="1050" dirty="0"/>
          </a:p>
        </p:txBody>
      </p:sp>
      <p:sp>
        <p:nvSpPr>
          <p:cNvPr id="23" name="Text 18"/>
          <p:cNvSpPr/>
          <p:nvPr/>
        </p:nvSpPr>
        <p:spPr>
          <a:xfrm>
            <a:off x="5386388" y="4076700"/>
            <a:ext cx="203835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促进交流并获得行业反馈与认可。</a:t>
            </a:r>
            <a:endParaRPr lang="en-US" sz="1050" dirty="0"/>
          </a:p>
        </p:txBody>
      </p:sp>
      <p:sp>
        <p:nvSpPr>
          <p:cNvPr id="24" name="Text 19"/>
          <p:cNvSpPr/>
          <p:nvPr/>
        </p:nvSpPr>
        <p:spPr>
          <a:xfrm>
            <a:off x="4014788" y="45243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技术品牌建设</a:t>
            </a:r>
            <a:endParaRPr lang="en-US" sz="1200" dirty="0"/>
          </a:p>
        </p:txBody>
      </p:sp>
      <p:sp>
        <p:nvSpPr>
          <p:cNvPr id="25" name="Text 20"/>
          <p:cNvSpPr/>
          <p:nvPr/>
        </p:nvSpPr>
        <p:spPr>
          <a:xfrm>
            <a:off x="5386388" y="441960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积累代表性项目形成个人标识。</a:t>
            </a:r>
            <a:endParaRPr lang="en-US" sz="1050" dirty="0"/>
          </a:p>
        </p:txBody>
      </p:sp>
      <p:sp>
        <p:nvSpPr>
          <p:cNvPr id="26" name="Text 21"/>
          <p:cNvSpPr/>
          <p:nvPr/>
        </p:nvSpPr>
        <p:spPr>
          <a:xfrm>
            <a:off x="5386388" y="4667250"/>
            <a:ext cx="2171700"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建立影响力，增强职业发展竞争力。</a:t>
            </a:r>
            <a:endParaRPr lang="en-US" sz="10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许有幸 - 内向的技术新手</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6452" b="6452"/>
          <a:stretch>
            <a:fillRect/>
          </a:stretch>
        </p:blipFill>
        <p:spPr>
          <a:xfrm>
            <a:off x="0" y="0"/>
            <a:ext cx="2952750" cy="5143500"/>
          </a:xfrm>
          <a:prstGeom prst="rect">
            <a:avLst/>
          </a:prstGeom>
        </p:spPr>
      </p:pic>
      <p:sp>
        <p:nvSpPr>
          <p:cNvPr id="5" name="Text 1"/>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7" name="Text 3"/>
          <p:cNvSpPr/>
          <p:nvPr/>
        </p:nvSpPr>
        <p:spPr>
          <a:xfrm>
            <a:off x="3524250" y="452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p:cNvSpPr/>
          <p:nvPr/>
        </p:nvSpPr>
        <p:spPr>
          <a:xfrm>
            <a:off x="3990975" y="1166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周士豪 - 技术全面的高性能架构师</a:t>
            </a:r>
            <a:endParaRPr lang="en-US" sz="1200" dirty="0"/>
          </a:p>
        </p:txBody>
      </p:sp>
      <p:sp>
        <p:nvSpPr>
          <p:cNvPr id="9" name="Text 5"/>
          <p:cNvSpPr/>
          <p:nvPr/>
        </p:nvSpPr>
        <p:spPr>
          <a:xfrm>
            <a:off x="3990975"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0" name="Text 6"/>
          <p:cNvSpPr/>
          <p:nvPr/>
        </p:nvSpPr>
        <p:spPr>
          <a:xfrm>
            <a:off x="6143625" y="452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p:cNvSpPr/>
          <p:nvPr/>
        </p:nvSpPr>
        <p:spPr>
          <a:xfrm>
            <a:off x="6610350" y="1166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许睿宸 - 游戏爱好者与测试角色梦</a:t>
            </a:r>
            <a:endParaRPr lang="en-US" sz="1200" dirty="0"/>
          </a:p>
        </p:txBody>
      </p:sp>
      <p:sp>
        <p:nvSpPr>
          <p:cNvPr id="12" name="Text 8"/>
          <p:cNvSpPr/>
          <p:nvPr/>
        </p:nvSpPr>
        <p:spPr>
          <a:xfrm>
            <a:off x="6610350"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p:cNvSpPr/>
          <p:nvPr/>
        </p:nvSpPr>
        <p:spPr>
          <a:xfrm>
            <a:off x="3524250" y="8834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p:cNvSpPr/>
          <p:nvPr/>
        </p:nvSpPr>
        <p:spPr>
          <a:xfrm>
            <a:off x="3990975" y="9548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郑显喆 - 坚持不懈的前端探索者</a:t>
            </a:r>
            <a:endParaRPr lang="en-US" sz="1200" dirty="0"/>
          </a:p>
        </p:txBody>
      </p:sp>
      <p:sp>
        <p:nvSpPr>
          <p:cNvPr id="15" name="Text 11"/>
          <p:cNvSpPr/>
          <p:nvPr/>
        </p:nvSpPr>
        <p:spPr>
          <a:xfrm>
            <a:off x="3990975"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6" name="Text 12"/>
          <p:cNvSpPr/>
          <p:nvPr/>
        </p:nvSpPr>
        <p:spPr>
          <a:xfrm>
            <a:off x="6143625" y="8834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p:cNvSpPr/>
          <p:nvPr/>
        </p:nvSpPr>
        <p:spPr>
          <a:xfrm>
            <a:off x="6610350" y="9548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冯德衍 - 平和心态的Java后端专家</a:t>
            </a:r>
            <a:endParaRPr lang="en-US" sz="1200" dirty="0"/>
          </a:p>
        </p:txBody>
      </p:sp>
      <p:sp>
        <p:nvSpPr>
          <p:cNvPr id="18" name="Text 14"/>
          <p:cNvSpPr/>
          <p:nvPr/>
        </p:nvSpPr>
        <p:spPr>
          <a:xfrm>
            <a:off x="6610350"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9" name="Text 15"/>
          <p:cNvSpPr/>
          <p:nvPr/>
        </p:nvSpPr>
        <p:spPr>
          <a:xfrm>
            <a:off x="3524250" y="17216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875" dirty="0"/>
          </a:p>
        </p:txBody>
      </p:sp>
      <p:sp>
        <p:nvSpPr>
          <p:cNvPr id="20" name="Text 16"/>
          <p:cNvSpPr/>
          <p:nvPr/>
        </p:nvSpPr>
        <p:spPr>
          <a:xfrm>
            <a:off x="3990975" y="17930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张祥 - 图书馆常客的Java前端爱好者</a:t>
            </a:r>
            <a:endParaRPr lang="en-US" sz="1200" dirty="0"/>
          </a:p>
        </p:txBody>
      </p:sp>
      <p:sp>
        <p:nvSpPr>
          <p:cNvPr id="21" name="Text 17"/>
          <p:cNvSpPr/>
          <p:nvPr/>
        </p:nvSpPr>
        <p:spPr>
          <a:xfrm>
            <a:off x="3990975"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2" name="Text 18"/>
          <p:cNvSpPr/>
          <p:nvPr/>
        </p:nvSpPr>
        <p:spPr>
          <a:xfrm>
            <a:off x="6143625" y="17216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875" dirty="0"/>
          </a:p>
        </p:txBody>
      </p:sp>
      <p:sp>
        <p:nvSpPr>
          <p:cNvPr id="23" name="Text 19"/>
          <p:cNvSpPr/>
          <p:nvPr/>
        </p:nvSpPr>
        <p:spPr>
          <a:xfrm>
            <a:off x="6610350" y="17930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张蔡涵 - 游戏与吃的项目经理</a:t>
            </a:r>
            <a:endParaRPr lang="en-US" sz="1200" dirty="0"/>
          </a:p>
        </p:txBody>
      </p:sp>
      <p:sp>
        <p:nvSpPr>
          <p:cNvPr id="24" name="Text 20"/>
          <p:cNvSpPr/>
          <p:nvPr/>
        </p:nvSpPr>
        <p:spPr>
          <a:xfrm>
            <a:off x="6610350"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5" name="Text 21"/>
          <p:cNvSpPr/>
          <p:nvPr/>
        </p:nvSpPr>
        <p:spPr>
          <a:xfrm>
            <a:off x="3524250" y="25598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875" dirty="0"/>
          </a:p>
        </p:txBody>
      </p:sp>
      <p:sp>
        <p:nvSpPr>
          <p:cNvPr id="26" name="Text 22"/>
          <p:cNvSpPr/>
          <p:nvPr/>
        </p:nvSpPr>
        <p:spPr>
          <a:xfrm>
            <a:off x="3990975" y="26312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黄明杰 - 活力四射的游戏开发者</a:t>
            </a:r>
            <a:endParaRPr lang="en-US" sz="1200" dirty="0"/>
          </a:p>
        </p:txBody>
      </p:sp>
      <p:sp>
        <p:nvSpPr>
          <p:cNvPr id="27" name="Text 23"/>
          <p:cNvSpPr/>
          <p:nvPr/>
        </p:nvSpPr>
        <p:spPr>
          <a:xfrm>
            <a:off x="3990975" y="30884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8" name="Text 24"/>
          <p:cNvSpPr/>
          <p:nvPr/>
        </p:nvSpPr>
        <p:spPr>
          <a:xfrm>
            <a:off x="6143625" y="25598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875" dirty="0"/>
          </a:p>
        </p:txBody>
      </p:sp>
      <p:sp>
        <p:nvSpPr>
          <p:cNvPr id="29" name="Text 25"/>
          <p:cNvSpPr/>
          <p:nvPr/>
        </p:nvSpPr>
        <p:spPr>
          <a:xfrm>
            <a:off x="6610350" y="2631281"/>
            <a:ext cx="196215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许有幸 - 内向的技术新手</a:t>
            </a:r>
            <a:endParaRPr lang="en-US" sz="1200" dirty="0"/>
          </a:p>
        </p:txBody>
      </p:sp>
      <p:sp>
        <p:nvSpPr>
          <p:cNvPr id="30" name="Text 26"/>
          <p:cNvSpPr/>
          <p:nvPr/>
        </p:nvSpPr>
        <p:spPr>
          <a:xfrm>
            <a:off x="6610350" y="28789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1" name="Text 27"/>
          <p:cNvSpPr/>
          <p:nvPr/>
        </p:nvSpPr>
        <p:spPr>
          <a:xfrm>
            <a:off x="3524250" y="33980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09</a:t>
            </a:r>
            <a:endParaRPr lang="en-US" sz="1875" dirty="0"/>
          </a:p>
        </p:txBody>
      </p:sp>
      <p:sp>
        <p:nvSpPr>
          <p:cNvPr id="32" name="Text 28"/>
          <p:cNvSpPr/>
          <p:nvPr/>
        </p:nvSpPr>
        <p:spPr>
          <a:xfrm>
            <a:off x="3990975" y="34694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郑烨 - 多才多艺的测试候选人</a:t>
            </a:r>
            <a:endParaRPr lang="en-US" sz="1200" dirty="0"/>
          </a:p>
        </p:txBody>
      </p:sp>
      <p:sp>
        <p:nvSpPr>
          <p:cNvPr id="33" name="Text 29"/>
          <p:cNvSpPr/>
          <p:nvPr/>
        </p:nvSpPr>
        <p:spPr>
          <a:xfrm>
            <a:off x="3990975" y="39266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4" name="Text 30"/>
          <p:cNvSpPr/>
          <p:nvPr/>
        </p:nvSpPr>
        <p:spPr>
          <a:xfrm>
            <a:off x="6143625" y="33980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10</a:t>
            </a:r>
            <a:endParaRPr lang="en-US" sz="1875" dirty="0"/>
          </a:p>
        </p:txBody>
      </p:sp>
      <p:sp>
        <p:nvSpPr>
          <p:cNvPr id="35" name="Text 31"/>
          <p:cNvSpPr/>
          <p:nvPr/>
        </p:nvSpPr>
        <p:spPr>
          <a:xfrm>
            <a:off x="6610350" y="3469481"/>
            <a:ext cx="196215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李泽聿 - Java后端开发工程师</a:t>
            </a:r>
            <a:endParaRPr lang="en-US" sz="1200" dirty="0"/>
          </a:p>
        </p:txBody>
      </p:sp>
      <p:sp>
        <p:nvSpPr>
          <p:cNvPr id="36" name="Text 32"/>
          <p:cNvSpPr/>
          <p:nvPr/>
        </p:nvSpPr>
        <p:spPr>
          <a:xfrm>
            <a:off x="6610350" y="37171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7" name="Text 33"/>
          <p:cNvSpPr/>
          <p:nvPr/>
        </p:nvSpPr>
        <p:spPr>
          <a:xfrm>
            <a:off x="3524250" y="42362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11</a:t>
            </a:r>
            <a:endParaRPr lang="en-US" sz="1875" dirty="0"/>
          </a:p>
        </p:txBody>
      </p:sp>
      <p:sp>
        <p:nvSpPr>
          <p:cNvPr id="38" name="Text 34"/>
          <p:cNvSpPr/>
          <p:nvPr/>
        </p:nvSpPr>
        <p:spPr>
          <a:xfrm>
            <a:off x="3990975" y="43076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林涵（谷粒）- 数据分析与前端开发的音乐爱好者</a:t>
            </a:r>
            <a:endParaRPr lang="en-US" sz="1200" dirty="0"/>
          </a:p>
        </p:txBody>
      </p:sp>
      <p:sp>
        <p:nvSpPr>
          <p:cNvPr id="39" name="Text 35"/>
          <p:cNvSpPr/>
          <p:nvPr/>
        </p:nvSpPr>
        <p:spPr>
          <a:xfrm>
            <a:off x="3990975"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0" name="Text 36"/>
          <p:cNvSpPr/>
          <p:nvPr/>
        </p:nvSpPr>
        <p:spPr>
          <a:xfrm>
            <a:off x="6143625" y="4236244"/>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12</a:t>
            </a:r>
            <a:endParaRPr lang="en-US" sz="1875" dirty="0"/>
          </a:p>
        </p:txBody>
      </p:sp>
      <p:sp>
        <p:nvSpPr>
          <p:cNvPr id="41" name="Text 37"/>
          <p:cNvSpPr/>
          <p:nvPr/>
        </p:nvSpPr>
        <p:spPr>
          <a:xfrm>
            <a:off x="6610350" y="4307681"/>
            <a:ext cx="1962150" cy="41910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陈溢滨 - 乐观开朗的测试或前端开发角色</a:t>
            </a:r>
            <a:endParaRPr lang="en-US" sz="1200" dirty="0"/>
          </a:p>
        </p:txBody>
      </p:sp>
      <p:sp>
        <p:nvSpPr>
          <p:cNvPr id="42" name="Text 38"/>
          <p:cNvSpPr/>
          <p:nvPr/>
        </p:nvSpPr>
        <p:spPr>
          <a:xfrm>
            <a:off x="6610350"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3" name="笑脸 42">
            <a:hlinkClick r:id="rId5" action="ppaction://hlinksldjump"/>
            <a:extLst>
              <a:ext uri="{FF2B5EF4-FFF2-40B4-BE49-F238E27FC236}">
                <a16:creationId xmlns:a16="http://schemas.microsoft.com/office/drawing/2014/main" id="{E0244F79-3467-067A-2C67-143F0C61E257}"/>
              </a:ext>
            </a:extLst>
          </p:cNvPr>
          <p:cNvSpPr/>
          <p:nvPr/>
        </p:nvSpPr>
        <p:spPr>
          <a:xfrm>
            <a:off x="1422507" y="4112419"/>
            <a:ext cx="545566" cy="528637"/>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性格内向沉稳，专注于个人技术成长路径</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2981325"/>
          </a:xfrm>
          <a:prstGeom prst="rect">
            <a:avLst/>
          </a:prstGeom>
        </p:spPr>
      </p:pic>
      <p:sp>
        <p:nvSpPr>
          <p:cNvPr id="7" name="Text 3"/>
          <p:cNvSpPr/>
          <p:nvPr/>
        </p:nvSpPr>
        <p:spPr>
          <a:xfrm>
            <a:off x="1766888"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8" name="Text 4"/>
          <p:cNvSpPr/>
          <p:nvPr/>
        </p:nvSpPr>
        <p:spPr>
          <a:xfrm>
            <a:off x="1085850"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性格特质</a:t>
            </a:r>
            <a:endParaRPr lang="en-US" sz="1200" dirty="0"/>
          </a:p>
        </p:txBody>
      </p:sp>
      <p:sp>
        <p:nvSpPr>
          <p:cNvPr id="9" name="Text 5"/>
          <p:cNvSpPr/>
          <p:nvPr/>
        </p:nvSpPr>
        <p:spPr>
          <a:xfrm>
            <a:off x="1085850" y="2195513"/>
            <a:ext cx="1628775"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内向沉稳，善于独立思考。适应安静环境，专注力强。具备自我驱动的学习能力。</a:t>
            </a:r>
            <a:endParaRPr lang="en-US" sz="1050" dirty="0"/>
          </a:p>
        </p:txBody>
      </p:sp>
      <p:sp>
        <p:nvSpPr>
          <p:cNvPr id="10" name="Text 6"/>
          <p:cNvSpPr/>
          <p:nvPr/>
        </p:nvSpPr>
        <p:spPr>
          <a:xfrm>
            <a:off x="3548062"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1" name="Text 7"/>
          <p:cNvSpPr/>
          <p:nvPr/>
        </p:nvSpPr>
        <p:spPr>
          <a:xfrm>
            <a:off x="2867025"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技术基础</a:t>
            </a:r>
            <a:endParaRPr lang="en-US" sz="1200" dirty="0"/>
          </a:p>
        </p:txBody>
      </p:sp>
      <p:sp>
        <p:nvSpPr>
          <p:cNvPr id="12" name="Text 8"/>
          <p:cNvSpPr/>
          <p:nvPr/>
        </p:nvSpPr>
        <p:spPr>
          <a:xfrm>
            <a:off x="2867025" y="2195513"/>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掌握C语言核心知识。具备扎实的编程入门能力。能独立完成基础代码编写。</a:t>
            </a:r>
            <a:endParaRPr lang="en-US" sz="1050" dirty="0"/>
          </a:p>
        </p:txBody>
      </p:sp>
      <p:sp>
        <p:nvSpPr>
          <p:cNvPr id="13" name="Text 9"/>
          <p:cNvSpPr/>
          <p:nvPr/>
        </p:nvSpPr>
        <p:spPr>
          <a:xfrm>
            <a:off x="5329238"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4" name="Text 10"/>
          <p:cNvSpPr/>
          <p:nvPr/>
        </p:nvSpPr>
        <p:spPr>
          <a:xfrm>
            <a:off x="4648200"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学习风格</a:t>
            </a:r>
            <a:endParaRPr lang="en-US" sz="1200" dirty="0"/>
          </a:p>
        </p:txBody>
      </p:sp>
      <p:sp>
        <p:nvSpPr>
          <p:cNvPr id="15" name="Text 11"/>
          <p:cNvSpPr/>
          <p:nvPr/>
        </p:nvSpPr>
        <p:spPr>
          <a:xfrm>
            <a:off x="4648200" y="2195513"/>
            <a:ext cx="1628775"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偏好深入理解而非表面学习。注重系统性认知积累。善于在实践中反思提升。</a:t>
            </a:r>
            <a:endParaRPr lang="en-US" sz="1050" dirty="0"/>
          </a:p>
        </p:txBody>
      </p:sp>
      <p:sp>
        <p:nvSpPr>
          <p:cNvPr id="16" name="Text 12"/>
          <p:cNvSpPr/>
          <p:nvPr/>
        </p:nvSpPr>
        <p:spPr>
          <a:xfrm>
            <a:off x="7110413"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7" name="Text 13"/>
          <p:cNvSpPr/>
          <p:nvPr/>
        </p:nvSpPr>
        <p:spPr>
          <a:xfrm>
            <a:off x="6429375"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成长态度</a:t>
            </a:r>
            <a:endParaRPr lang="en-US" sz="1200" dirty="0"/>
          </a:p>
        </p:txBody>
      </p:sp>
      <p:sp>
        <p:nvSpPr>
          <p:cNvPr id="18" name="Text 14"/>
          <p:cNvSpPr/>
          <p:nvPr/>
        </p:nvSpPr>
        <p:spPr>
          <a:xfrm>
            <a:off x="6429375" y="2195513"/>
            <a:ext cx="1628775"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专注务实，不急于求成。重视经验沉淀与长期发展。追求内在能力的稳步提升。</a:t>
            </a:r>
            <a:endParaRPr lang="en-US" sz="1050" dirty="0"/>
          </a:p>
        </p:txBody>
      </p:sp>
      <p:sp>
        <p:nvSpPr>
          <p:cNvPr id="19" name="Text 15"/>
          <p:cNvSpPr/>
          <p:nvPr/>
        </p:nvSpPr>
        <p:spPr>
          <a:xfrm>
            <a:off x="6143625" y="319563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0" name="Text 16"/>
          <p:cNvSpPr/>
          <p:nvPr/>
        </p:nvSpPr>
        <p:spPr>
          <a:xfrm>
            <a:off x="4648200" y="3586163"/>
            <a:ext cx="3257550"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职业规划</a:t>
            </a:r>
            <a:endParaRPr lang="en-US" sz="1200" dirty="0"/>
          </a:p>
        </p:txBody>
      </p:sp>
      <p:sp>
        <p:nvSpPr>
          <p:cNvPr id="21" name="Text 17"/>
          <p:cNvSpPr/>
          <p:nvPr/>
        </p:nvSpPr>
        <p:spPr>
          <a:xfrm>
            <a:off x="4648200" y="3876675"/>
            <a:ext cx="3257550"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计划从测试岗位起步。逐步掌握开发全流程。目标成为技术全面的质量保障人才。</a:t>
            </a:r>
            <a:endParaRPr lang="en-US" sz="1050" dirty="0"/>
          </a:p>
        </p:txBody>
      </p:sp>
      <p:sp>
        <p:nvSpPr>
          <p:cNvPr id="22" name="Text 18"/>
          <p:cNvSpPr/>
          <p:nvPr/>
        </p:nvSpPr>
        <p:spPr>
          <a:xfrm>
            <a:off x="2733675" y="319563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23" name="Text 19"/>
          <p:cNvSpPr/>
          <p:nvPr/>
        </p:nvSpPr>
        <p:spPr>
          <a:xfrm>
            <a:off x="1238250" y="3586163"/>
            <a:ext cx="3257550"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发展潜力</a:t>
            </a:r>
            <a:endParaRPr lang="en-US" sz="1200" dirty="0"/>
          </a:p>
        </p:txBody>
      </p:sp>
      <p:sp>
        <p:nvSpPr>
          <p:cNvPr id="24" name="Text 20"/>
          <p:cNvSpPr/>
          <p:nvPr/>
        </p:nvSpPr>
        <p:spPr>
          <a:xfrm>
            <a:off x="1238250" y="3876675"/>
            <a:ext cx="3257550"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具备清晰的技术路径认知。持续深耕意愿强烈。展现出良好的长期发展潜力。</a:t>
            </a:r>
            <a:endParaRPr lang="en-US" sz="105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817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7012" r="7012"/>
          <a:stretch>
            <a:fillRect/>
          </a:stretch>
        </p:blipFill>
        <p:spPr>
          <a:xfrm>
            <a:off x="0" y="0"/>
            <a:ext cx="9144000" cy="59817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已初步掌握C语言编程基础，具备良好学习潜力</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4362450"/>
          </a:xfrm>
          <a:prstGeom prst="rect">
            <a:avLst/>
          </a:prstGeom>
        </p:spPr>
      </p:pic>
      <p:sp>
        <p:nvSpPr>
          <p:cNvPr id="8" name="Text 3"/>
          <p:cNvSpPr/>
          <p:nvPr/>
        </p:nvSpPr>
        <p:spPr>
          <a:xfrm>
            <a:off x="4176713" y="3686175"/>
            <a:ext cx="790575"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编程成长</a:t>
            </a:r>
            <a:endParaRPr lang="en-US" sz="1350" dirty="0"/>
          </a:p>
        </p:txBody>
      </p:sp>
      <p:sp>
        <p:nvSpPr>
          <p:cNvPr id="9" name="Text 4"/>
          <p:cNvSpPr/>
          <p:nvPr/>
        </p:nvSpPr>
        <p:spPr>
          <a:xfrm>
            <a:off x="2628900" y="15525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语法基础</a:t>
            </a:r>
            <a:endParaRPr lang="en-US" sz="1200" dirty="0"/>
          </a:p>
        </p:txBody>
      </p:sp>
      <p:sp>
        <p:nvSpPr>
          <p:cNvPr id="10" name="Text 5"/>
          <p:cNvSpPr/>
          <p:nvPr/>
        </p:nvSpPr>
        <p:spPr>
          <a:xfrm>
            <a:off x="419100" y="192405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掌握C语言基本语法，理解程序结构与执行流程。</a:t>
            </a:r>
            <a:endParaRPr lang="en-US" sz="1050" dirty="0"/>
          </a:p>
        </p:txBody>
      </p:sp>
      <p:sp>
        <p:nvSpPr>
          <p:cNvPr id="11" name="Text 6"/>
          <p:cNvSpPr/>
          <p:nvPr/>
        </p:nvSpPr>
        <p:spPr>
          <a:xfrm>
            <a:off x="419100" y="238125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熟练使用变量、循环、条件等构建基础程序。</a:t>
            </a:r>
            <a:endParaRPr lang="en-US" sz="1050" dirty="0"/>
          </a:p>
        </p:txBody>
      </p:sp>
      <p:sp>
        <p:nvSpPr>
          <p:cNvPr id="12" name="Text 7"/>
          <p:cNvSpPr/>
          <p:nvPr/>
        </p:nvSpPr>
        <p:spPr>
          <a:xfrm>
            <a:off x="2628900" y="300990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数据类型</a:t>
            </a:r>
            <a:endParaRPr lang="en-US" sz="1200" dirty="0"/>
          </a:p>
        </p:txBody>
      </p:sp>
      <p:sp>
        <p:nvSpPr>
          <p:cNvPr id="13" name="Text 8"/>
          <p:cNvSpPr/>
          <p:nvPr/>
        </p:nvSpPr>
        <p:spPr>
          <a:xfrm>
            <a:off x="419100" y="338137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理解整型、浮点、字符等基本数据类型的存储与应用。</a:t>
            </a:r>
            <a:endParaRPr lang="en-US" sz="1050" dirty="0"/>
          </a:p>
        </p:txBody>
      </p:sp>
      <p:sp>
        <p:nvSpPr>
          <p:cNvPr id="14" name="Text 9"/>
          <p:cNvSpPr/>
          <p:nvPr/>
        </p:nvSpPr>
        <p:spPr>
          <a:xfrm>
            <a:off x="419100" y="383857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能根据问题选择合适的数据类型进行程序设计。</a:t>
            </a:r>
            <a:endParaRPr lang="en-US" sz="1050" dirty="0"/>
          </a:p>
        </p:txBody>
      </p:sp>
      <p:sp>
        <p:nvSpPr>
          <p:cNvPr id="15" name="Text 10"/>
          <p:cNvSpPr/>
          <p:nvPr/>
        </p:nvSpPr>
        <p:spPr>
          <a:xfrm>
            <a:off x="2628900" y="44672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算法实践</a:t>
            </a:r>
            <a:endParaRPr lang="en-US" sz="1200" dirty="0"/>
          </a:p>
        </p:txBody>
      </p:sp>
      <p:sp>
        <p:nvSpPr>
          <p:cNvPr id="16" name="Text 11"/>
          <p:cNvSpPr/>
          <p:nvPr/>
        </p:nvSpPr>
        <p:spPr>
          <a:xfrm>
            <a:off x="419100" y="48387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应用排序、查找等基础算法解决实际编程问题。</a:t>
            </a:r>
            <a:endParaRPr lang="en-US" sz="1050" dirty="0"/>
          </a:p>
        </p:txBody>
      </p:sp>
      <p:sp>
        <p:nvSpPr>
          <p:cNvPr id="17" name="Text 12"/>
          <p:cNvSpPr/>
          <p:nvPr/>
        </p:nvSpPr>
        <p:spPr>
          <a:xfrm>
            <a:off x="419100" y="52959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通过调试优化算法效率，提升代码运行性能。</a:t>
            </a:r>
            <a:endParaRPr lang="en-US" sz="1050" dirty="0"/>
          </a:p>
        </p:txBody>
      </p:sp>
      <p:sp>
        <p:nvSpPr>
          <p:cNvPr id="18" name="Text 13"/>
          <p:cNvSpPr/>
          <p:nvPr/>
        </p:nvSpPr>
        <p:spPr>
          <a:xfrm>
            <a:off x="6029325" y="15525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项目学习</a:t>
            </a:r>
            <a:endParaRPr lang="en-US" sz="1200" dirty="0"/>
          </a:p>
        </p:txBody>
      </p:sp>
      <p:sp>
        <p:nvSpPr>
          <p:cNvPr id="19" name="Text 14"/>
          <p:cNvSpPr/>
          <p:nvPr/>
        </p:nvSpPr>
        <p:spPr>
          <a:xfrm>
            <a:off x="6081713" y="192405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在课程项目中快速掌握新知识点并投入实际应用。</a:t>
            </a:r>
            <a:endParaRPr lang="en-US" sz="1050" dirty="0"/>
          </a:p>
        </p:txBody>
      </p:sp>
      <p:sp>
        <p:nvSpPr>
          <p:cNvPr id="20" name="Text 15"/>
          <p:cNvSpPr/>
          <p:nvPr/>
        </p:nvSpPr>
        <p:spPr>
          <a:xfrm>
            <a:off x="6081713" y="238125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通过实践增强对编程逻辑和模块化设计的理解。</a:t>
            </a:r>
            <a:endParaRPr lang="en-US" sz="1050" dirty="0"/>
          </a:p>
        </p:txBody>
      </p:sp>
      <p:sp>
        <p:nvSpPr>
          <p:cNvPr id="21" name="Text 16"/>
          <p:cNvSpPr/>
          <p:nvPr/>
        </p:nvSpPr>
        <p:spPr>
          <a:xfrm>
            <a:off x="6029325" y="300990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问题解决</a:t>
            </a:r>
            <a:endParaRPr lang="en-US" sz="1200" dirty="0"/>
          </a:p>
        </p:txBody>
      </p:sp>
      <p:sp>
        <p:nvSpPr>
          <p:cNvPr id="22" name="Text 17"/>
          <p:cNvSpPr/>
          <p:nvPr/>
        </p:nvSpPr>
        <p:spPr>
          <a:xfrm>
            <a:off x="6081713" y="3381375"/>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面对编程难题能独立分析原因并尝试多种解决方案。</a:t>
            </a:r>
            <a:endParaRPr lang="en-US" sz="1050" dirty="0"/>
          </a:p>
        </p:txBody>
      </p:sp>
      <p:sp>
        <p:nvSpPr>
          <p:cNvPr id="23" name="Text 18"/>
          <p:cNvSpPr/>
          <p:nvPr/>
        </p:nvSpPr>
        <p:spPr>
          <a:xfrm>
            <a:off x="6081713" y="3838575"/>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善于利用调试工具定位错误，提升排错效率。</a:t>
            </a:r>
            <a:endParaRPr lang="en-US" sz="1050" dirty="0"/>
          </a:p>
        </p:txBody>
      </p:sp>
      <p:sp>
        <p:nvSpPr>
          <p:cNvPr id="24" name="Text 19"/>
          <p:cNvSpPr/>
          <p:nvPr/>
        </p:nvSpPr>
        <p:spPr>
          <a:xfrm>
            <a:off x="6029325" y="44672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思维训练</a:t>
            </a:r>
            <a:endParaRPr lang="en-US" sz="1200" dirty="0"/>
          </a:p>
        </p:txBody>
      </p:sp>
      <p:sp>
        <p:nvSpPr>
          <p:cNvPr id="25" name="Text 20"/>
          <p:cNvSpPr/>
          <p:nvPr/>
        </p:nvSpPr>
        <p:spPr>
          <a:xfrm>
            <a:off x="6081713" y="483870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通过持续编码锻炼逻辑思维与结构化编程能力。</a:t>
            </a:r>
            <a:endParaRPr lang="en-US" sz="1050" dirty="0"/>
          </a:p>
        </p:txBody>
      </p:sp>
      <p:sp>
        <p:nvSpPr>
          <p:cNvPr id="26" name="Text 21"/>
          <p:cNvSpPr/>
          <p:nvPr/>
        </p:nvSpPr>
        <p:spPr>
          <a:xfrm>
            <a:off x="6081713" y="529590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逐步形成清晰的程序设计思路与良好的编码习惯。</a:t>
            </a:r>
            <a:endParaRPr lang="en-US" sz="105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兴趣爱好以‘吃’为主，在轻松氛围中积蓄能量</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1447800"/>
            <a:ext cx="4171950" cy="1409700"/>
          </a:xfrm>
          <a:prstGeom prst="rect">
            <a:avLst/>
          </a:prstGeom>
        </p:spPr>
      </p:pic>
      <p:sp>
        <p:nvSpPr>
          <p:cNvPr id="8" name="Text 3"/>
          <p:cNvSpPr/>
          <p:nvPr/>
        </p:nvSpPr>
        <p:spPr>
          <a:xfrm>
            <a:off x="600075" y="17597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饮食为乐</a:t>
            </a:r>
            <a:endParaRPr lang="en-US" sz="1200" dirty="0"/>
          </a:p>
        </p:txBody>
      </p:sp>
      <p:sp>
        <p:nvSpPr>
          <p:cNvPr id="9" name="Text 4"/>
          <p:cNvSpPr/>
          <p:nvPr/>
        </p:nvSpPr>
        <p:spPr>
          <a:xfrm>
            <a:off x="600075" y="20502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享受美食带来的简单快乐，通过品尝各类食物放松心情、缓解压力。</a:t>
            </a:r>
            <a:endParaRPr lang="en-US" sz="1050" dirty="0"/>
          </a:p>
        </p:txBody>
      </p:sp>
      <p:pic>
        <p:nvPicPr>
          <p:cNvPr id="10" name="Image 3" descr="preencoded.png"/>
          <p:cNvPicPr>
            <a:picLocks noChangeAspect="1"/>
          </p:cNvPicPr>
          <p:nvPr/>
        </p:nvPicPr>
        <p:blipFill>
          <a:blip r:embed="rId6"/>
          <a:srcRect/>
          <a:stretch>
            <a:fillRect/>
          </a:stretch>
        </p:blipFill>
        <p:spPr>
          <a:xfrm>
            <a:off x="4572000" y="1447800"/>
            <a:ext cx="4171950" cy="2819400"/>
          </a:xfrm>
          <a:prstGeom prst="rect">
            <a:avLst/>
          </a:prstGeom>
        </p:spPr>
      </p:pic>
      <p:sp>
        <p:nvSpPr>
          <p:cNvPr id="11" name="Text 5"/>
          <p:cNvSpPr/>
          <p:nvPr/>
        </p:nvSpPr>
        <p:spPr>
          <a:xfrm>
            <a:off x="5972175" y="1759744"/>
            <a:ext cx="257175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蓄能方式</a:t>
            </a:r>
            <a:endParaRPr lang="en-US" sz="1200" dirty="0"/>
          </a:p>
        </p:txBody>
      </p:sp>
      <p:sp>
        <p:nvSpPr>
          <p:cNvPr id="12" name="Text 6"/>
          <p:cNvSpPr/>
          <p:nvPr/>
        </p:nvSpPr>
        <p:spPr>
          <a:xfrm>
            <a:off x="5972175" y="20502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在轻松的用餐时刻中恢复精力，为后续学习和技术探索储备能量。</a:t>
            </a:r>
            <a:endParaRPr lang="en-US" sz="1050" dirty="0"/>
          </a:p>
        </p:txBody>
      </p:sp>
      <p:pic>
        <p:nvPicPr>
          <p:cNvPr id="13" name="Image 4" descr="preencoded.png"/>
          <p:cNvPicPr>
            <a:picLocks noChangeAspect="1"/>
          </p:cNvPicPr>
          <p:nvPr/>
        </p:nvPicPr>
        <p:blipFill>
          <a:blip r:embed="rId7"/>
          <a:srcRect/>
          <a:stretch>
            <a:fillRect/>
          </a:stretch>
        </p:blipFill>
        <p:spPr>
          <a:xfrm>
            <a:off x="400050" y="2857500"/>
            <a:ext cx="4171950" cy="1409700"/>
          </a:xfrm>
          <a:prstGeom prst="rect">
            <a:avLst/>
          </a:prstGeom>
        </p:spPr>
      </p:pic>
      <p:sp>
        <p:nvSpPr>
          <p:cNvPr id="14" name="Text 7"/>
          <p:cNvSpPr/>
          <p:nvPr/>
        </p:nvSpPr>
        <p:spPr>
          <a:xfrm>
            <a:off x="600075" y="31694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性格映射</a:t>
            </a:r>
            <a:endParaRPr lang="en-US" sz="1200" dirty="0"/>
          </a:p>
        </p:txBody>
      </p:sp>
      <p:sp>
        <p:nvSpPr>
          <p:cNvPr id="15" name="Text 8"/>
          <p:cNvSpPr/>
          <p:nvPr/>
        </p:nvSpPr>
        <p:spPr>
          <a:xfrm>
            <a:off x="600075" y="34599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内向性格下对‘吃’的偏好体现其温和的生活节奏与自我调节智慧。</a:t>
            </a:r>
            <a:endParaRPr lang="en-US" sz="105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希望未来担任测试岗位，逐步建立对系统的全面认知</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085975" cy="2338388"/>
          </a:xfrm>
          <a:prstGeom prst="rect">
            <a:avLst/>
          </a:prstGeom>
        </p:spPr>
      </p:pic>
      <p:sp>
        <p:nvSpPr>
          <p:cNvPr id="7"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职业定位</a:t>
            </a:r>
            <a:endParaRPr lang="en-US" sz="1200" dirty="0"/>
          </a:p>
        </p:txBody>
      </p:sp>
      <p:sp>
        <p:nvSpPr>
          <p:cNvPr id="8"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明确以测试岗位为起点，发挥细致专注的优势，深入理解系统运行机制。</a:t>
            </a:r>
            <a:endParaRPr lang="en-US" sz="1050" dirty="0"/>
          </a:p>
        </p:txBody>
      </p:sp>
      <p:pic>
        <p:nvPicPr>
          <p:cNvPr id="9" name="Image 2" descr="preencoded.png"/>
          <p:cNvPicPr>
            <a:picLocks noChangeAspect="1"/>
          </p:cNvPicPr>
          <p:nvPr/>
        </p:nvPicPr>
        <p:blipFill>
          <a:blip r:embed="rId5"/>
          <a:srcRect/>
          <a:stretch>
            <a:fillRect/>
          </a:stretch>
        </p:blipFill>
        <p:spPr>
          <a:xfrm>
            <a:off x="2486025" y="2019300"/>
            <a:ext cx="2085975" cy="2338388"/>
          </a:xfrm>
          <a:prstGeom prst="rect">
            <a:avLst/>
          </a:prstGeom>
        </p:spPr>
      </p:pic>
      <p:sp>
        <p:nvSpPr>
          <p:cNvPr id="10" name="Text 5"/>
          <p:cNvSpPr/>
          <p:nvPr/>
        </p:nvSpPr>
        <p:spPr>
          <a:xfrm>
            <a:off x="283845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成长路径</a:t>
            </a:r>
            <a:endParaRPr lang="en-US" sz="1200" dirty="0"/>
          </a:p>
        </p:txBody>
      </p:sp>
      <p:sp>
        <p:nvSpPr>
          <p:cNvPr id="11" name="Text 6"/>
          <p:cNvSpPr/>
          <p:nvPr/>
        </p:nvSpPr>
        <p:spPr>
          <a:xfrm>
            <a:off x="283845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从基础功能测试入手，逐步掌握自动化与性能测试，提升技术广度。</a:t>
            </a:r>
            <a:endParaRPr lang="en-US" sz="1050" dirty="0"/>
          </a:p>
        </p:txBody>
      </p:sp>
      <p:pic>
        <p:nvPicPr>
          <p:cNvPr id="12" name="Image 3" descr="preencoded.png"/>
          <p:cNvPicPr>
            <a:picLocks noChangeAspect="1"/>
          </p:cNvPicPr>
          <p:nvPr/>
        </p:nvPicPr>
        <p:blipFill>
          <a:blip r:embed="rId6"/>
          <a:srcRect/>
          <a:stretch>
            <a:fillRect/>
          </a:stretch>
        </p:blipFill>
        <p:spPr>
          <a:xfrm>
            <a:off x="4572000" y="2019300"/>
            <a:ext cx="2085975" cy="2338388"/>
          </a:xfrm>
          <a:prstGeom prst="rect">
            <a:avLst/>
          </a:prstGeom>
        </p:spPr>
      </p:pic>
      <p:sp>
        <p:nvSpPr>
          <p:cNvPr id="13"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能力积累</a:t>
            </a:r>
            <a:endParaRPr lang="en-US" sz="1200" dirty="0"/>
          </a:p>
        </p:txBody>
      </p:sp>
      <p:sp>
        <p:nvSpPr>
          <p:cNvPr id="14"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通过实践构建全局视角，增强对软件生命周期各阶段的把控能力。</a:t>
            </a:r>
            <a:endParaRPr lang="en-US" sz="1050" dirty="0"/>
          </a:p>
        </p:txBody>
      </p:sp>
      <p:pic>
        <p:nvPicPr>
          <p:cNvPr id="15" name="Image 4" descr="preencoded.png"/>
          <p:cNvPicPr>
            <a:picLocks noChangeAspect="1"/>
          </p:cNvPicPr>
          <p:nvPr/>
        </p:nvPicPr>
        <p:blipFill>
          <a:blip r:embed="rId7"/>
          <a:srcRect/>
          <a:stretch>
            <a:fillRect/>
          </a:stretch>
        </p:blipFill>
        <p:spPr>
          <a:xfrm>
            <a:off x="6657975" y="2019300"/>
            <a:ext cx="2085975" cy="2338388"/>
          </a:xfrm>
          <a:prstGeom prst="rect">
            <a:avLst/>
          </a:prstGeom>
        </p:spPr>
      </p:pic>
      <p:sp>
        <p:nvSpPr>
          <p:cNvPr id="16" name="Text 9"/>
          <p:cNvSpPr/>
          <p:nvPr/>
        </p:nvSpPr>
        <p:spPr>
          <a:xfrm>
            <a:off x="701040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发展目标</a:t>
            </a:r>
            <a:endParaRPr lang="en-US" sz="1200" dirty="0"/>
          </a:p>
        </p:txBody>
      </p:sp>
      <p:sp>
        <p:nvSpPr>
          <p:cNvPr id="17" name="Text 10"/>
          <p:cNvSpPr/>
          <p:nvPr/>
        </p:nvSpPr>
        <p:spPr>
          <a:xfrm>
            <a:off x="701040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在测试领域扎实深耕，为后续承担更复杂质量保障任务奠定基础。</a:t>
            </a:r>
            <a:endParaRPr lang="en-US" sz="105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郑烨 - 多才多艺的测试候选人</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09</a:t>
            </a:r>
            <a:endParaRPr lang="en-US" sz="225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性格兼具外向与内向特质，能灵活应对不同协作场景</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2981325"/>
          </a:xfrm>
          <a:prstGeom prst="rect">
            <a:avLst/>
          </a:prstGeom>
        </p:spPr>
      </p:pic>
      <p:sp>
        <p:nvSpPr>
          <p:cNvPr id="8" name="Text 3"/>
          <p:cNvSpPr/>
          <p:nvPr/>
        </p:nvSpPr>
        <p:spPr>
          <a:xfrm>
            <a:off x="1766888"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500" dirty="0"/>
          </a:p>
        </p:txBody>
      </p:sp>
      <p:sp>
        <p:nvSpPr>
          <p:cNvPr id="9" name="Text 4"/>
          <p:cNvSpPr/>
          <p:nvPr/>
        </p:nvSpPr>
        <p:spPr>
          <a:xfrm>
            <a:off x="1085850"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双面性格优势</a:t>
            </a:r>
            <a:endParaRPr lang="en-US" sz="1200" dirty="0"/>
          </a:p>
        </p:txBody>
      </p:sp>
      <p:sp>
        <p:nvSpPr>
          <p:cNvPr id="10" name="Text 5"/>
          <p:cNvSpPr/>
          <p:nvPr/>
        </p:nvSpPr>
        <p:spPr>
          <a:xfrm>
            <a:off x="1085850" y="2195513"/>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兼具独立分析与团队协作能力，能灵活切换角色，适应不同任务需求。</a:t>
            </a:r>
            <a:endParaRPr lang="en-US" sz="1050" dirty="0"/>
          </a:p>
        </p:txBody>
      </p:sp>
      <p:sp>
        <p:nvSpPr>
          <p:cNvPr id="11" name="Text 6"/>
          <p:cNvSpPr/>
          <p:nvPr/>
        </p:nvSpPr>
        <p:spPr>
          <a:xfrm>
            <a:off x="3548062"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500" dirty="0"/>
          </a:p>
        </p:txBody>
      </p:sp>
      <p:sp>
        <p:nvSpPr>
          <p:cNvPr id="12" name="Text 7"/>
          <p:cNvSpPr/>
          <p:nvPr/>
        </p:nvSpPr>
        <p:spPr>
          <a:xfrm>
            <a:off x="2867025"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角色灵活转换</a:t>
            </a:r>
            <a:endParaRPr lang="en-US" sz="1200" dirty="0"/>
          </a:p>
        </p:txBody>
      </p:sp>
      <p:sp>
        <p:nvSpPr>
          <p:cNvPr id="13" name="Text 8"/>
          <p:cNvSpPr/>
          <p:nvPr/>
        </p:nvSpPr>
        <p:spPr>
          <a:xfrm>
            <a:off x="2867025" y="2195513"/>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在主导与配合间自如切换，提升团队整体运作弹性与响应速度。</a:t>
            </a:r>
            <a:endParaRPr lang="en-US" sz="1050" dirty="0"/>
          </a:p>
        </p:txBody>
      </p:sp>
      <p:sp>
        <p:nvSpPr>
          <p:cNvPr id="14" name="Text 9"/>
          <p:cNvSpPr/>
          <p:nvPr/>
        </p:nvSpPr>
        <p:spPr>
          <a:xfrm>
            <a:off x="5329238"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500" dirty="0"/>
          </a:p>
        </p:txBody>
      </p:sp>
      <p:sp>
        <p:nvSpPr>
          <p:cNvPr id="15" name="Text 10"/>
          <p:cNvSpPr/>
          <p:nvPr/>
        </p:nvSpPr>
        <p:spPr>
          <a:xfrm>
            <a:off x="4648200"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独立问题分析</a:t>
            </a:r>
            <a:endParaRPr lang="en-US" sz="1200" dirty="0"/>
          </a:p>
        </p:txBody>
      </p:sp>
      <p:sp>
        <p:nvSpPr>
          <p:cNvPr id="16" name="Text 11"/>
          <p:cNvSpPr/>
          <p:nvPr/>
        </p:nvSpPr>
        <p:spPr>
          <a:xfrm>
            <a:off x="4648200" y="2195513"/>
            <a:ext cx="1628775"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擅长专注处理复杂问题，确保工作深度与准确性。</a:t>
            </a:r>
            <a:endParaRPr lang="en-US" sz="1050" dirty="0"/>
          </a:p>
        </p:txBody>
      </p:sp>
      <p:sp>
        <p:nvSpPr>
          <p:cNvPr id="17" name="Text 12"/>
          <p:cNvSpPr/>
          <p:nvPr/>
        </p:nvSpPr>
        <p:spPr>
          <a:xfrm>
            <a:off x="7110413" y="1514475"/>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500" dirty="0"/>
          </a:p>
        </p:txBody>
      </p:sp>
      <p:sp>
        <p:nvSpPr>
          <p:cNvPr id="18" name="Text 13"/>
          <p:cNvSpPr/>
          <p:nvPr/>
        </p:nvSpPr>
        <p:spPr>
          <a:xfrm>
            <a:off x="6429375" y="1905000"/>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主动沟通协作</a:t>
            </a:r>
            <a:endParaRPr lang="en-US" sz="1200" dirty="0"/>
          </a:p>
        </p:txBody>
      </p:sp>
      <p:sp>
        <p:nvSpPr>
          <p:cNvPr id="19" name="Text 14"/>
          <p:cNvSpPr/>
          <p:nvPr/>
        </p:nvSpPr>
        <p:spPr>
          <a:xfrm>
            <a:off x="6429375" y="2195513"/>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积极与团队互动，推动信息共享，增强项目协同效率。</a:t>
            </a:r>
            <a:endParaRPr lang="en-US" sz="1050" dirty="0"/>
          </a:p>
        </p:txBody>
      </p:sp>
      <p:sp>
        <p:nvSpPr>
          <p:cNvPr id="20" name="Text 15"/>
          <p:cNvSpPr/>
          <p:nvPr/>
        </p:nvSpPr>
        <p:spPr>
          <a:xfrm>
            <a:off x="7110413" y="298608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500" dirty="0"/>
          </a:p>
        </p:txBody>
      </p:sp>
      <p:sp>
        <p:nvSpPr>
          <p:cNvPr id="21" name="Text 16"/>
          <p:cNvSpPr/>
          <p:nvPr/>
        </p:nvSpPr>
        <p:spPr>
          <a:xfrm>
            <a:off x="6429375" y="3376612"/>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强适应力</a:t>
            </a:r>
            <a:endParaRPr lang="en-US" sz="1200" dirty="0"/>
          </a:p>
        </p:txBody>
      </p:sp>
      <p:sp>
        <p:nvSpPr>
          <p:cNvPr id="22" name="Text 17"/>
          <p:cNvSpPr/>
          <p:nvPr/>
        </p:nvSpPr>
        <p:spPr>
          <a:xfrm>
            <a:off x="6429375" y="3667125"/>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面对多变工作环境能快速调整策略，保持高效输出。</a:t>
            </a:r>
            <a:endParaRPr lang="en-US" sz="1050" dirty="0"/>
          </a:p>
        </p:txBody>
      </p:sp>
      <p:sp>
        <p:nvSpPr>
          <p:cNvPr id="23" name="Text 18"/>
          <p:cNvSpPr/>
          <p:nvPr/>
        </p:nvSpPr>
        <p:spPr>
          <a:xfrm>
            <a:off x="5329238" y="298608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500" dirty="0"/>
          </a:p>
        </p:txBody>
      </p:sp>
      <p:sp>
        <p:nvSpPr>
          <p:cNvPr id="24" name="Text 19"/>
          <p:cNvSpPr/>
          <p:nvPr/>
        </p:nvSpPr>
        <p:spPr>
          <a:xfrm>
            <a:off x="4648200" y="3376612"/>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协同效率提升</a:t>
            </a:r>
            <a:endParaRPr lang="en-US" sz="1200" dirty="0"/>
          </a:p>
        </p:txBody>
      </p:sp>
      <p:sp>
        <p:nvSpPr>
          <p:cNvPr id="25" name="Text 20"/>
          <p:cNvSpPr/>
          <p:nvPr/>
        </p:nvSpPr>
        <p:spPr>
          <a:xfrm>
            <a:off x="4648200" y="3667125"/>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通过模式灵活调整，优化团队合作流程与执行效果。</a:t>
            </a:r>
            <a:endParaRPr lang="en-US" sz="1050" dirty="0"/>
          </a:p>
        </p:txBody>
      </p:sp>
      <p:sp>
        <p:nvSpPr>
          <p:cNvPr id="26" name="Text 21"/>
          <p:cNvSpPr/>
          <p:nvPr/>
        </p:nvSpPr>
        <p:spPr>
          <a:xfrm>
            <a:off x="3548062" y="298608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500" dirty="0"/>
          </a:p>
        </p:txBody>
      </p:sp>
      <p:sp>
        <p:nvSpPr>
          <p:cNvPr id="27" name="Text 22"/>
          <p:cNvSpPr/>
          <p:nvPr/>
        </p:nvSpPr>
        <p:spPr>
          <a:xfrm>
            <a:off x="2867025" y="3376612"/>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沟通倾听能力</a:t>
            </a:r>
            <a:endParaRPr lang="en-US" sz="1200" dirty="0"/>
          </a:p>
        </p:txBody>
      </p:sp>
      <p:sp>
        <p:nvSpPr>
          <p:cNvPr id="28" name="Text 23"/>
          <p:cNvSpPr/>
          <p:nvPr/>
        </p:nvSpPr>
        <p:spPr>
          <a:xfrm>
            <a:off x="2867025" y="3667125"/>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善于倾听他人意见，准确捕捉关键信息，建立有效对话。</a:t>
            </a:r>
            <a:endParaRPr lang="en-US" sz="1050" dirty="0"/>
          </a:p>
        </p:txBody>
      </p:sp>
      <p:sp>
        <p:nvSpPr>
          <p:cNvPr id="29" name="Text 24"/>
          <p:cNvSpPr/>
          <p:nvPr/>
        </p:nvSpPr>
        <p:spPr>
          <a:xfrm>
            <a:off x="1766888" y="2986088"/>
            <a:ext cx="266700" cy="304800"/>
          </a:xfrm>
          <a:prstGeom prst="rect">
            <a:avLst/>
          </a:prstGeom>
          <a:noFill/>
        </p:spPr>
        <p:txBody>
          <a:bodyPr vert="horz" wrap="square" lIns="0" tIns="0" rIns="0" bIns="0" rtlCol="0" anchor="ctr"/>
          <a:lstStyle/>
          <a:p>
            <a:pPr marL="0" indent="0" algn="ctr">
              <a:lnSpc>
                <a:spcPts val="2100"/>
              </a:lnSpc>
              <a:buNone/>
            </a:pPr>
            <a:r>
              <a:rPr lang="en-US" sz="15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500" dirty="0"/>
          </a:p>
        </p:txBody>
      </p:sp>
      <p:sp>
        <p:nvSpPr>
          <p:cNvPr id="30" name="Text 25"/>
          <p:cNvSpPr/>
          <p:nvPr/>
        </p:nvSpPr>
        <p:spPr>
          <a:xfrm>
            <a:off x="1085850" y="3376612"/>
            <a:ext cx="1628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需求精准反馈</a:t>
            </a:r>
            <a:endParaRPr lang="en-US" sz="1200" dirty="0"/>
          </a:p>
        </p:txBody>
      </p:sp>
      <p:sp>
        <p:nvSpPr>
          <p:cNvPr id="31" name="Text 26"/>
          <p:cNvSpPr/>
          <p:nvPr/>
        </p:nvSpPr>
        <p:spPr>
          <a:xfrm>
            <a:off x="1085850" y="3667125"/>
            <a:ext cx="1628775"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理解需求本质，及时清晰回应，促进团队共识达成。</a:t>
            </a:r>
            <a:endParaRPr lang="en-US" sz="105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技术基础扎实：掌握C/C++编程与数学建模能力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1447800"/>
            <a:ext cx="4171950" cy="1409700"/>
          </a:xfrm>
          <a:prstGeom prst="rect">
            <a:avLst/>
          </a:prstGeom>
        </p:spPr>
      </p:pic>
      <p:sp>
        <p:nvSpPr>
          <p:cNvPr id="7" name="Text 3"/>
          <p:cNvSpPr/>
          <p:nvPr/>
        </p:nvSpPr>
        <p:spPr>
          <a:xfrm>
            <a:off x="600075" y="17597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C/C++功底扎实</a:t>
            </a:r>
            <a:endParaRPr lang="en-US" sz="1200" dirty="0"/>
          </a:p>
        </p:txBody>
      </p:sp>
      <p:sp>
        <p:nvSpPr>
          <p:cNvPr id="8" name="Text 4"/>
          <p:cNvSpPr/>
          <p:nvPr/>
        </p:nvSpPr>
        <p:spPr>
          <a:xfrm>
            <a:off x="600075" y="20502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熟练运用C/C++进行程序开发，具备良好的算法设计与问题解决能力。</a:t>
            </a:r>
            <a:endParaRPr lang="en-US" sz="1050" dirty="0"/>
          </a:p>
        </p:txBody>
      </p:sp>
      <p:pic>
        <p:nvPicPr>
          <p:cNvPr id="9" name="Image 2" descr="preencoded.png"/>
          <p:cNvPicPr>
            <a:picLocks noChangeAspect="1"/>
          </p:cNvPicPr>
          <p:nvPr/>
        </p:nvPicPr>
        <p:blipFill>
          <a:blip r:embed="rId5"/>
          <a:srcRect/>
          <a:stretch>
            <a:fillRect/>
          </a:stretch>
        </p:blipFill>
        <p:spPr>
          <a:xfrm>
            <a:off x="4572000" y="1447800"/>
            <a:ext cx="4171950" cy="2819400"/>
          </a:xfrm>
          <a:prstGeom prst="rect">
            <a:avLst/>
          </a:prstGeom>
        </p:spPr>
      </p:pic>
      <p:sp>
        <p:nvSpPr>
          <p:cNvPr id="10" name="Text 5"/>
          <p:cNvSpPr/>
          <p:nvPr/>
        </p:nvSpPr>
        <p:spPr>
          <a:xfrm>
            <a:off x="5972175" y="1759744"/>
            <a:ext cx="2571750"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数学建模能力强</a:t>
            </a:r>
            <a:endParaRPr lang="en-US" sz="1200" dirty="0"/>
          </a:p>
        </p:txBody>
      </p:sp>
      <p:sp>
        <p:nvSpPr>
          <p:cNvPr id="11" name="Text 6"/>
          <p:cNvSpPr/>
          <p:nvPr/>
        </p:nvSpPr>
        <p:spPr>
          <a:xfrm>
            <a:off x="5972175" y="20502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擅长将实际问题抽象为数学模型，提升系统分析与逻辑推理水平。</a:t>
            </a:r>
            <a:endParaRPr lang="en-US" sz="1050" dirty="0"/>
          </a:p>
        </p:txBody>
      </p:sp>
      <p:pic>
        <p:nvPicPr>
          <p:cNvPr id="12" name="Image 3" descr="preencoded.png"/>
          <p:cNvPicPr>
            <a:picLocks noChangeAspect="1"/>
          </p:cNvPicPr>
          <p:nvPr/>
        </p:nvPicPr>
        <p:blipFill>
          <a:blip r:embed="rId6"/>
          <a:srcRect/>
          <a:stretch>
            <a:fillRect/>
          </a:stretch>
        </p:blipFill>
        <p:spPr>
          <a:xfrm>
            <a:off x="400050" y="2857500"/>
            <a:ext cx="4171950" cy="1409700"/>
          </a:xfrm>
          <a:prstGeom prst="rect">
            <a:avLst/>
          </a:prstGeom>
        </p:spPr>
      </p:pic>
      <p:sp>
        <p:nvSpPr>
          <p:cNvPr id="13" name="Text 7"/>
          <p:cNvSpPr/>
          <p:nvPr/>
        </p:nvSpPr>
        <p:spPr>
          <a:xfrm>
            <a:off x="600075" y="31694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技术融合应用</a:t>
            </a:r>
            <a:endParaRPr lang="en-US" sz="1200" dirty="0"/>
          </a:p>
        </p:txBody>
      </p:sp>
      <p:sp>
        <p:nvSpPr>
          <p:cNvPr id="14" name="Text 8"/>
          <p:cNvSpPr/>
          <p:nvPr/>
        </p:nvSpPr>
        <p:spPr>
          <a:xfrm>
            <a:off x="600075" y="34599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结合编程与数学能力，高效支持测试用例设计与系统性能评估。</a:t>
            </a:r>
            <a:endParaRPr lang="en-US" sz="105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业余时间热衷游戏娱乐，锻炼逻辑思维与反应速度</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1539875" y="2000250"/>
            <a:ext cx="476250" cy="476250"/>
          </a:xfrm>
          <a:prstGeom prst="rect">
            <a:avLst/>
          </a:prstGeom>
        </p:spPr>
      </p:pic>
      <p:sp>
        <p:nvSpPr>
          <p:cNvPr id="8" name="Text 3"/>
          <p:cNvSpPr/>
          <p:nvPr/>
        </p:nvSpPr>
        <p:spPr>
          <a:xfrm>
            <a:off x="571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游戏锤炼思维</a:t>
            </a:r>
            <a:endParaRPr lang="en-US" sz="1200" dirty="0"/>
          </a:p>
        </p:txBody>
      </p:sp>
      <p:sp>
        <p:nvSpPr>
          <p:cNvPr id="9" name="Text 4"/>
          <p:cNvSpPr/>
          <p:nvPr/>
        </p:nvSpPr>
        <p:spPr>
          <a:xfrm>
            <a:off x="571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通过策略类游戏提升问题分析与快速决策能力，强化测试中的场景预判。</a:t>
            </a:r>
            <a:endParaRPr lang="en-US" sz="1050" dirty="0"/>
          </a:p>
        </p:txBody>
      </p:sp>
      <p:pic>
        <p:nvPicPr>
          <p:cNvPr id="10" name="Image 3" descr="preencoded.png"/>
          <p:cNvPicPr>
            <a:picLocks noChangeAspect="1"/>
          </p:cNvPicPr>
          <p:nvPr/>
        </p:nvPicPr>
        <p:blipFill>
          <a:blip r:embed="rId6"/>
          <a:srcRect/>
          <a:stretch>
            <a:fillRect/>
          </a:stretch>
        </p:blipFill>
        <p:spPr>
          <a:xfrm>
            <a:off x="4333875" y="2000250"/>
            <a:ext cx="476250" cy="476250"/>
          </a:xfrm>
          <a:prstGeom prst="rect">
            <a:avLst/>
          </a:prstGeom>
        </p:spPr>
      </p:pic>
      <p:sp>
        <p:nvSpPr>
          <p:cNvPr id="11" name="Text 5"/>
          <p:cNvSpPr/>
          <p:nvPr/>
        </p:nvSpPr>
        <p:spPr>
          <a:xfrm>
            <a:off x="3365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反应力训练</a:t>
            </a:r>
            <a:endParaRPr lang="en-US" sz="1200" dirty="0"/>
          </a:p>
        </p:txBody>
      </p:sp>
      <p:sp>
        <p:nvSpPr>
          <p:cNvPr id="12" name="Text 6"/>
          <p:cNvSpPr/>
          <p:nvPr/>
        </p:nvSpPr>
        <p:spPr>
          <a:xfrm>
            <a:off x="3365500" y="28384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高强度操作游戏锻炼即时响应能力，助力发现瞬时系统异常。</a:t>
            </a:r>
            <a:endParaRPr lang="en-US" sz="1050" dirty="0"/>
          </a:p>
        </p:txBody>
      </p:sp>
      <p:pic>
        <p:nvPicPr>
          <p:cNvPr id="13" name="Image 4" descr="preencoded.png"/>
          <p:cNvPicPr>
            <a:picLocks noChangeAspect="1"/>
          </p:cNvPicPr>
          <p:nvPr/>
        </p:nvPicPr>
        <p:blipFill>
          <a:blip r:embed="rId7"/>
          <a:srcRect/>
          <a:stretch>
            <a:fillRect/>
          </a:stretch>
        </p:blipFill>
        <p:spPr>
          <a:xfrm>
            <a:off x="7127875" y="2000250"/>
            <a:ext cx="476250" cy="476250"/>
          </a:xfrm>
          <a:prstGeom prst="rect">
            <a:avLst/>
          </a:prstGeom>
        </p:spPr>
      </p:pic>
      <p:sp>
        <p:nvSpPr>
          <p:cNvPr id="14" name="Text 7"/>
          <p:cNvSpPr/>
          <p:nvPr/>
        </p:nvSpPr>
        <p:spPr>
          <a:xfrm>
            <a:off x="6159500" y="25908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逻辑构建力</a:t>
            </a:r>
            <a:endParaRPr lang="en-US" sz="1200" dirty="0"/>
          </a:p>
        </p:txBody>
      </p:sp>
      <p:sp>
        <p:nvSpPr>
          <p:cNvPr id="15" name="Text 8"/>
          <p:cNvSpPr/>
          <p:nvPr/>
        </p:nvSpPr>
        <p:spPr>
          <a:xfrm>
            <a:off x="6159500" y="2838450"/>
            <a:ext cx="2413000" cy="2095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20字以内</a:t>
            </a:r>
            <a:endParaRPr lang="en-US" sz="105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职业定位清晰：致力于软件测试岗位，追求质量保障的专业化发展</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4003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7" name="Text 4"/>
          <p:cNvSpPr/>
          <p:nvPr/>
        </p:nvSpPr>
        <p:spPr>
          <a:xfrm>
            <a:off x="571500" y="27289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测试志向明确</a:t>
            </a:r>
            <a:endParaRPr lang="en-US" sz="1200" dirty="0"/>
          </a:p>
        </p:txBody>
      </p:sp>
      <p:sp>
        <p:nvSpPr>
          <p:cNvPr id="8" name="Text 5"/>
          <p:cNvSpPr/>
          <p:nvPr/>
        </p:nvSpPr>
        <p:spPr>
          <a:xfrm>
            <a:off x="571500" y="297656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坚定选择软件测试方向，以专业化标准要求自身技术成长。</a:t>
            </a:r>
            <a:endParaRPr lang="en-US" sz="1050" dirty="0"/>
          </a:p>
        </p:txBody>
      </p:sp>
      <p:sp>
        <p:nvSpPr>
          <p:cNvPr id="9" name="Text 6"/>
          <p:cNvSpPr/>
          <p:nvPr/>
        </p:nvSpPr>
        <p:spPr>
          <a:xfrm>
            <a:off x="2667000" y="24003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0" name="Text 7"/>
          <p:cNvSpPr/>
          <p:nvPr/>
        </p:nvSpPr>
        <p:spPr>
          <a:xfrm>
            <a:off x="2667000" y="27289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质量驱动意识</a:t>
            </a:r>
            <a:endParaRPr lang="en-US" sz="1200" dirty="0"/>
          </a:p>
        </p:txBody>
      </p:sp>
      <p:sp>
        <p:nvSpPr>
          <p:cNvPr id="11" name="Text 8"/>
          <p:cNvSpPr/>
          <p:nvPr/>
        </p:nvSpPr>
        <p:spPr>
          <a:xfrm>
            <a:off x="2667000" y="2976563"/>
            <a:ext cx="17145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注重系统稳定性与用户体验，追求全流程质量保障。</a:t>
            </a:r>
            <a:endParaRPr lang="en-US" sz="1050" dirty="0"/>
          </a:p>
        </p:txBody>
      </p:sp>
      <p:sp>
        <p:nvSpPr>
          <p:cNvPr id="12" name="Text 9"/>
          <p:cNvSpPr/>
          <p:nvPr/>
        </p:nvSpPr>
        <p:spPr>
          <a:xfrm>
            <a:off x="4762500" y="24003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3" name="Text 10"/>
          <p:cNvSpPr/>
          <p:nvPr/>
        </p:nvSpPr>
        <p:spPr>
          <a:xfrm>
            <a:off x="4762500" y="27289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逻辑思维扎实</a:t>
            </a:r>
            <a:endParaRPr lang="en-US" sz="1200" dirty="0"/>
          </a:p>
        </p:txBody>
      </p:sp>
      <p:sp>
        <p:nvSpPr>
          <p:cNvPr id="14" name="Text 11"/>
          <p:cNvSpPr/>
          <p:nvPr/>
        </p:nvSpPr>
        <p:spPr>
          <a:xfrm>
            <a:off x="4762500" y="2976563"/>
            <a:ext cx="17145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依托C/C++与数学基础，精准分析问题并定位缺陷。</a:t>
            </a:r>
            <a:endParaRPr lang="en-US" sz="1050" dirty="0"/>
          </a:p>
        </p:txBody>
      </p:sp>
      <p:sp>
        <p:nvSpPr>
          <p:cNvPr id="15" name="Text 12"/>
          <p:cNvSpPr/>
          <p:nvPr/>
        </p:nvSpPr>
        <p:spPr>
          <a:xfrm>
            <a:off x="6858000" y="2400300"/>
            <a:ext cx="17145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200" dirty="0"/>
          </a:p>
        </p:txBody>
      </p:sp>
      <p:sp>
        <p:nvSpPr>
          <p:cNvPr id="16" name="Text 13"/>
          <p:cNvSpPr/>
          <p:nvPr/>
        </p:nvSpPr>
        <p:spPr>
          <a:xfrm>
            <a:off x="6858000" y="2728913"/>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持续发展路径</a:t>
            </a:r>
            <a:endParaRPr lang="en-US" sz="1200" dirty="0"/>
          </a:p>
        </p:txBody>
      </p:sp>
      <p:sp>
        <p:nvSpPr>
          <p:cNvPr id="17" name="Text 14"/>
          <p:cNvSpPr/>
          <p:nvPr/>
        </p:nvSpPr>
        <p:spPr>
          <a:xfrm>
            <a:off x="6858000" y="2976563"/>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规划在测试领域深耕，提升自动化与测试体系构建能力。</a:t>
            </a:r>
            <a:endParaRPr lang="en-US" sz="105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李泽聿 - Java后端开发工程师</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10</a:t>
            </a:r>
            <a:endParaRPr lang="en-US" sz="22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周士豪 - 技术全面的高性能架构师</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225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求职意向明确：聚焦厦门、福州、苏州等地的Java后端岗位</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t="20395" b="20395"/>
          <a:stretch>
            <a:fillRect/>
          </a:stretch>
        </p:blipFill>
        <p:spPr>
          <a:xfrm>
            <a:off x="571500" y="1428750"/>
            <a:ext cx="2413000" cy="1428750"/>
          </a:xfrm>
          <a:prstGeom prst="rect">
            <a:avLst/>
          </a:prstGeom>
        </p:spPr>
      </p:pic>
      <p:sp>
        <p:nvSpPr>
          <p:cNvPr id="8" name="Text 3"/>
          <p:cNvSpPr/>
          <p:nvPr/>
        </p:nvSpPr>
        <p:spPr>
          <a:xfrm>
            <a:off x="571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地域聚焦</a:t>
            </a:r>
            <a:endParaRPr lang="en-US" sz="1200" dirty="0"/>
          </a:p>
        </p:txBody>
      </p:sp>
      <p:sp>
        <p:nvSpPr>
          <p:cNvPr id="9" name="Text 4"/>
          <p:cNvSpPr/>
          <p:nvPr/>
        </p:nvSpPr>
        <p:spPr>
          <a:xfrm>
            <a:off x="571500" y="32956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优先考虑厦门、福州、苏州等发展活跃的城市，便于长期稳定发展与生活平衡。</a:t>
            </a:r>
            <a:endParaRPr lang="en-US" sz="1050" dirty="0"/>
          </a:p>
        </p:txBody>
      </p:sp>
      <p:pic>
        <p:nvPicPr>
          <p:cNvPr id="10" name="Image 3" descr="preencoded.png"/>
          <p:cNvPicPr>
            <a:picLocks noChangeAspect="1"/>
          </p:cNvPicPr>
          <p:nvPr/>
        </p:nvPicPr>
        <p:blipFill>
          <a:blip r:embed="rId6"/>
          <a:srcRect t="20395" b="20395"/>
          <a:stretch>
            <a:fillRect/>
          </a:stretch>
        </p:blipFill>
        <p:spPr>
          <a:xfrm>
            <a:off x="3365500" y="1428750"/>
            <a:ext cx="2413000" cy="1428750"/>
          </a:xfrm>
          <a:prstGeom prst="rect">
            <a:avLst/>
          </a:prstGeom>
        </p:spPr>
      </p:pic>
      <p:sp>
        <p:nvSpPr>
          <p:cNvPr id="11" name="Text 5"/>
          <p:cNvSpPr/>
          <p:nvPr/>
        </p:nvSpPr>
        <p:spPr>
          <a:xfrm>
            <a:off x="3365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岗位明确</a:t>
            </a:r>
            <a:endParaRPr lang="en-US" sz="1200" dirty="0"/>
          </a:p>
        </p:txBody>
      </p:sp>
      <p:sp>
        <p:nvSpPr>
          <p:cNvPr id="12" name="Text 6"/>
          <p:cNvSpPr/>
          <p:nvPr/>
        </p:nvSpPr>
        <p:spPr>
          <a:xfrm>
            <a:off x="3365500" y="3295650"/>
            <a:ext cx="2413000" cy="62865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专注Java后端开发岗位，充分发挥在Spring Boot、MySQL等技术栈上的实践经验。</a:t>
            </a:r>
            <a:endParaRPr lang="en-US" sz="1050" dirty="0"/>
          </a:p>
        </p:txBody>
      </p:sp>
      <p:pic>
        <p:nvPicPr>
          <p:cNvPr id="13" name="Image 4" descr="preencoded.png"/>
          <p:cNvPicPr>
            <a:picLocks noChangeAspect="1"/>
          </p:cNvPicPr>
          <p:nvPr/>
        </p:nvPicPr>
        <p:blipFill>
          <a:blip r:embed="rId7"/>
          <a:srcRect t="20395" b="20395"/>
          <a:stretch>
            <a:fillRect/>
          </a:stretch>
        </p:blipFill>
        <p:spPr>
          <a:xfrm>
            <a:off x="6159500" y="1428750"/>
            <a:ext cx="2413000" cy="1428750"/>
          </a:xfrm>
          <a:prstGeom prst="rect">
            <a:avLst/>
          </a:prstGeom>
        </p:spPr>
      </p:pic>
      <p:sp>
        <p:nvSpPr>
          <p:cNvPr id="14" name="Text 7"/>
          <p:cNvSpPr/>
          <p:nvPr/>
        </p:nvSpPr>
        <p:spPr>
          <a:xfrm>
            <a:off x="6159500" y="3048000"/>
            <a:ext cx="24130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职业匹配</a:t>
            </a:r>
            <a:endParaRPr lang="en-US" sz="1200" dirty="0"/>
          </a:p>
        </p:txBody>
      </p:sp>
      <p:sp>
        <p:nvSpPr>
          <p:cNvPr id="15" name="Text 8"/>
          <p:cNvSpPr/>
          <p:nvPr/>
        </p:nvSpPr>
        <p:spPr>
          <a:xfrm>
            <a:off x="6159500" y="3295650"/>
            <a:ext cx="24130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结合项目经历与技术能力，精准定位企业后端研发需求，快速融入团队交付价值。</a:t>
            </a:r>
            <a:endParaRPr lang="en-US" sz="105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686425"/>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4780" r="4780"/>
          <a:stretch>
            <a:fillRect/>
          </a:stretch>
        </p:blipFill>
        <p:spPr>
          <a:xfrm>
            <a:off x="0" y="0"/>
            <a:ext cx="9144000" cy="5686425"/>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教育背景扎实：福州大学计算机科学与技术专业本科毕业</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4067175"/>
          </a:xfrm>
          <a:prstGeom prst="rect">
            <a:avLst/>
          </a:prstGeom>
        </p:spPr>
      </p:pic>
      <p:sp>
        <p:nvSpPr>
          <p:cNvPr id="8" name="Text 3"/>
          <p:cNvSpPr/>
          <p:nvPr/>
        </p:nvSpPr>
        <p:spPr>
          <a:xfrm>
            <a:off x="3914775" y="1885950"/>
            <a:ext cx="131445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专业背景</a:t>
            </a:r>
            <a:endParaRPr lang="en-US" sz="1350" dirty="0"/>
          </a:p>
        </p:txBody>
      </p:sp>
      <p:sp>
        <p:nvSpPr>
          <p:cNvPr id="9" name="Text 4"/>
          <p:cNvSpPr/>
          <p:nvPr/>
        </p:nvSpPr>
        <p:spPr>
          <a:xfrm>
            <a:off x="676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教育经历</a:t>
            </a:r>
            <a:endParaRPr lang="en-US" sz="1200" dirty="0"/>
          </a:p>
        </p:txBody>
      </p:sp>
      <p:sp>
        <p:nvSpPr>
          <p:cNvPr id="10" name="Text 5"/>
          <p:cNvSpPr/>
          <p:nvPr/>
        </p:nvSpPr>
        <p:spPr>
          <a:xfrm>
            <a:off x="8763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毕业于福州大学，计算机科学与技术专业。</a:t>
            </a:r>
            <a:endParaRPr lang="en-US" sz="1050" dirty="0"/>
          </a:p>
        </p:txBody>
      </p:sp>
      <p:sp>
        <p:nvSpPr>
          <p:cNvPr id="11" name="Text 6"/>
          <p:cNvSpPr/>
          <p:nvPr/>
        </p:nvSpPr>
        <p:spPr>
          <a:xfrm>
            <a:off x="8763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系统学习核心课程，具备扎实的学术基础。</a:t>
            </a:r>
            <a:endParaRPr lang="en-US" sz="1050" dirty="0"/>
          </a:p>
        </p:txBody>
      </p:sp>
      <p:sp>
        <p:nvSpPr>
          <p:cNvPr id="12" name="Text 7"/>
          <p:cNvSpPr/>
          <p:nvPr/>
        </p:nvSpPr>
        <p:spPr>
          <a:xfrm>
            <a:off x="2009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核心课程</a:t>
            </a:r>
            <a:endParaRPr lang="en-US" sz="1200" dirty="0"/>
          </a:p>
        </p:txBody>
      </p:sp>
      <p:sp>
        <p:nvSpPr>
          <p:cNvPr id="13" name="Text 8"/>
          <p:cNvSpPr/>
          <p:nvPr/>
        </p:nvSpPr>
        <p:spPr>
          <a:xfrm>
            <a:off x="22098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数据结构，掌握高效的数据组织与操作方法。</a:t>
            </a:r>
            <a:endParaRPr lang="en-US" sz="1050" dirty="0"/>
          </a:p>
        </p:txBody>
      </p:sp>
      <p:sp>
        <p:nvSpPr>
          <p:cNvPr id="14" name="Text 9"/>
          <p:cNvSpPr/>
          <p:nvPr/>
        </p:nvSpPr>
        <p:spPr>
          <a:xfrm>
            <a:off x="22098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算法设计，具备问题建模与优化求解能力。</a:t>
            </a:r>
            <a:endParaRPr lang="en-US" sz="1050" dirty="0"/>
          </a:p>
        </p:txBody>
      </p:sp>
      <p:sp>
        <p:nvSpPr>
          <p:cNvPr id="15" name="Text 10"/>
          <p:cNvSpPr/>
          <p:nvPr/>
        </p:nvSpPr>
        <p:spPr>
          <a:xfrm>
            <a:off x="2209800" y="47910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操作系统，理解资源管理与系统运行机制。</a:t>
            </a:r>
            <a:endParaRPr lang="en-US" sz="1050" dirty="0"/>
          </a:p>
        </p:txBody>
      </p:sp>
      <p:sp>
        <p:nvSpPr>
          <p:cNvPr id="16" name="Text 11"/>
          <p:cNvSpPr/>
          <p:nvPr/>
        </p:nvSpPr>
        <p:spPr>
          <a:xfrm>
            <a:off x="3343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能力素养</a:t>
            </a:r>
            <a:endParaRPr lang="en-US" sz="1200" dirty="0"/>
          </a:p>
        </p:txBody>
      </p:sp>
      <p:sp>
        <p:nvSpPr>
          <p:cNvPr id="17" name="Text 12"/>
          <p:cNvSpPr/>
          <p:nvPr/>
        </p:nvSpPr>
        <p:spPr>
          <a:xfrm>
            <a:off x="3543300" y="3457575"/>
            <a:ext cx="1009650"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具备系统性思维，能从整体角度分析技术问题。</a:t>
            </a:r>
            <a:endParaRPr lang="en-US" sz="1050" dirty="0"/>
          </a:p>
        </p:txBody>
      </p:sp>
      <p:sp>
        <p:nvSpPr>
          <p:cNvPr id="18" name="Text 13"/>
          <p:cNvSpPr/>
          <p:nvPr/>
        </p:nvSpPr>
        <p:spPr>
          <a:xfrm>
            <a:off x="3543300" y="43338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理论联系实际，善于将知识应用于工程场景。</a:t>
            </a:r>
            <a:endParaRPr lang="en-US" sz="1050" dirty="0"/>
          </a:p>
        </p:txBody>
      </p:sp>
      <p:sp>
        <p:nvSpPr>
          <p:cNvPr id="19" name="Text 14"/>
          <p:cNvSpPr/>
          <p:nvPr/>
        </p:nvSpPr>
        <p:spPr>
          <a:xfrm>
            <a:off x="4676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工程实践</a:t>
            </a:r>
            <a:endParaRPr lang="en-US" sz="1200" dirty="0"/>
          </a:p>
        </p:txBody>
      </p:sp>
      <p:sp>
        <p:nvSpPr>
          <p:cNvPr id="20" name="Text 15"/>
          <p:cNvSpPr/>
          <p:nvPr/>
        </p:nvSpPr>
        <p:spPr>
          <a:xfrm>
            <a:off x="48768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本科阶段注重实践，积累项目开发经验。</a:t>
            </a:r>
            <a:endParaRPr lang="en-US" sz="1050" dirty="0"/>
          </a:p>
        </p:txBody>
      </p:sp>
      <p:sp>
        <p:nvSpPr>
          <p:cNvPr id="21" name="Text 16"/>
          <p:cNvSpPr/>
          <p:nvPr/>
        </p:nvSpPr>
        <p:spPr>
          <a:xfrm>
            <a:off x="48768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能够快速融入团队协作，完成技术任务。</a:t>
            </a:r>
            <a:endParaRPr lang="en-US" sz="1050" dirty="0"/>
          </a:p>
        </p:txBody>
      </p:sp>
      <p:sp>
        <p:nvSpPr>
          <p:cNvPr id="22" name="Text 17"/>
          <p:cNvSpPr/>
          <p:nvPr/>
        </p:nvSpPr>
        <p:spPr>
          <a:xfrm>
            <a:off x="60102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岗位匹配</a:t>
            </a:r>
            <a:endParaRPr lang="en-US" sz="1200" dirty="0"/>
          </a:p>
        </p:txBody>
      </p:sp>
      <p:sp>
        <p:nvSpPr>
          <p:cNvPr id="23" name="Text 18"/>
          <p:cNvSpPr/>
          <p:nvPr/>
        </p:nvSpPr>
        <p:spPr>
          <a:xfrm>
            <a:off x="62103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课程体系贴合后端开发，具备岗位所需基础。</a:t>
            </a:r>
            <a:endParaRPr lang="en-US" sz="1050" dirty="0"/>
          </a:p>
        </p:txBody>
      </p:sp>
      <p:sp>
        <p:nvSpPr>
          <p:cNvPr id="24" name="Text 19"/>
          <p:cNvSpPr/>
          <p:nvPr/>
        </p:nvSpPr>
        <p:spPr>
          <a:xfrm>
            <a:off x="62103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可胜任服务端逻辑开发、接口设计等职责。</a:t>
            </a:r>
            <a:endParaRPr lang="en-US" sz="1050" dirty="0"/>
          </a:p>
        </p:txBody>
      </p:sp>
      <p:sp>
        <p:nvSpPr>
          <p:cNvPr id="25" name="Text 20"/>
          <p:cNvSpPr/>
          <p:nvPr/>
        </p:nvSpPr>
        <p:spPr>
          <a:xfrm>
            <a:off x="7343775" y="3128962"/>
            <a:ext cx="1104900" cy="247650"/>
          </a:xfrm>
          <a:prstGeom prst="rect">
            <a:avLst/>
          </a:prstGeom>
          <a:noFill/>
        </p:spPr>
        <p:txBody>
          <a:bodyPr vert="horz" wrap="square" lIns="0" tIns="0" rIns="0" bIns="0" rtlCol="0" anchor="ctr"/>
          <a:lstStyle/>
          <a:p>
            <a:pPr marL="0" indent="0" algn="ctr">
              <a:lnSpc>
                <a:spcPts val="120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发展潜能</a:t>
            </a:r>
            <a:endParaRPr lang="en-US" sz="1200" dirty="0"/>
          </a:p>
        </p:txBody>
      </p:sp>
      <p:sp>
        <p:nvSpPr>
          <p:cNvPr id="26" name="Text 21"/>
          <p:cNvSpPr/>
          <p:nvPr/>
        </p:nvSpPr>
        <p:spPr>
          <a:xfrm>
            <a:off x="7543800" y="345757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学术支撑坚实，具备持续学习与技术深耕潜力。</a:t>
            </a:r>
            <a:endParaRPr lang="en-US" sz="1050" dirty="0"/>
          </a:p>
        </p:txBody>
      </p:sp>
      <p:sp>
        <p:nvSpPr>
          <p:cNvPr id="27" name="Text 22"/>
          <p:cNvSpPr/>
          <p:nvPr/>
        </p:nvSpPr>
        <p:spPr>
          <a:xfrm>
            <a:off x="7543800" y="4124325"/>
            <a:ext cx="1009650"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适应技术演进，能在复杂系统中实现创新优化。</a:t>
            </a:r>
            <a:endParaRPr lang="en-US" sz="105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项目经验丰富：主导福州大学游泳协会官网后端开发与管理</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085975" cy="2338388"/>
          </a:xfrm>
          <a:prstGeom prst="rect">
            <a:avLst/>
          </a:prstGeom>
        </p:spPr>
      </p:pic>
      <p:sp>
        <p:nvSpPr>
          <p:cNvPr id="7"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项目定位</a:t>
            </a:r>
            <a:endParaRPr lang="en-US" sz="1200" dirty="0"/>
          </a:p>
        </p:txBody>
      </p:sp>
      <p:sp>
        <p:nvSpPr>
          <p:cNvPr id="8"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明确官网需求，聚焦信息发布与会员服务，打造高效稳定的后端支撑平台。</a:t>
            </a:r>
            <a:endParaRPr lang="en-US" sz="1050" dirty="0"/>
          </a:p>
        </p:txBody>
      </p:sp>
      <p:pic>
        <p:nvPicPr>
          <p:cNvPr id="9" name="Image 2" descr="preencoded.png"/>
          <p:cNvPicPr>
            <a:picLocks noChangeAspect="1"/>
          </p:cNvPicPr>
          <p:nvPr/>
        </p:nvPicPr>
        <p:blipFill>
          <a:blip r:embed="rId5"/>
          <a:srcRect/>
          <a:stretch>
            <a:fillRect/>
          </a:stretch>
        </p:blipFill>
        <p:spPr>
          <a:xfrm>
            <a:off x="2486025" y="2019300"/>
            <a:ext cx="2085975" cy="2338388"/>
          </a:xfrm>
          <a:prstGeom prst="rect">
            <a:avLst/>
          </a:prstGeom>
        </p:spPr>
      </p:pic>
      <p:sp>
        <p:nvSpPr>
          <p:cNvPr id="10" name="Text 5"/>
          <p:cNvSpPr/>
          <p:nvPr/>
        </p:nvSpPr>
        <p:spPr>
          <a:xfrm>
            <a:off x="283845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技术实现</a:t>
            </a:r>
            <a:endParaRPr lang="en-US" sz="1200" dirty="0"/>
          </a:p>
        </p:txBody>
      </p:sp>
      <p:sp>
        <p:nvSpPr>
          <p:cNvPr id="11" name="Text 6"/>
          <p:cNvSpPr/>
          <p:nvPr/>
        </p:nvSpPr>
        <p:spPr>
          <a:xfrm>
            <a:off x="283845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采用Spring Boot构建核心服务，集成JWT实现安全认证与权限控制机制。</a:t>
            </a:r>
            <a:endParaRPr lang="en-US" sz="1050" dirty="0"/>
          </a:p>
        </p:txBody>
      </p:sp>
      <p:pic>
        <p:nvPicPr>
          <p:cNvPr id="12" name="Image 3" descr="preencoded.png"/>
          <p:cNvPicPr>
            <a:picLocks noChangeAspect="1"/>
          </p:cNvPicPr>
          <p:nvPr/>
        </p:nvPicPr>
        <p:blipFill>
          <a:blip r:embed="rId6"/>
          <a:srcRect/>
          <a:stretch>
            <a:fillRect/>
          </a:stretch>
        </p:blipFill>
        <p:spPr>
          <a:xfrm>
            <a:off x="4572000" y="2019300"/>
            <a:ext cx="2085975" cy="2338388"/>
          </a:xfrm>
          <a:prstGeom prst="rect">
            <a:avLst/>
          </a:prstGeom>
        </p:spPr>
      </p:pic>
      <p:sp>
        <p:nvSpPr>
          <p:cNvPr id="13" name="Text 7"/>
          <p:cNvSpPr/>
          <p:nvPr/>
        </p:nvSpPr>
        <p:spPr>
          <a:xfrm>
            <a:off x="492442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数据管理</a:t>
            </a:r>
            <a:endParaRPr lang="en-US" sz="1200" dirty="0"/>
          </a:p>
        </p:txBody>
      </p:sp>
      <p:sp>
        <p:nvSpPr>
          <p:cNvPr id="14" name="Text 8"/>
          <p:cNvSpPr/>
          <p:nvPr/>
        </p:nvSpPr>
        <p:spPr>
          <a:xfrm>
            <a:off x="492442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基于MySQL设计规范化数据库结构，结合Redis提升访问性能与响应速度。</a:t>
            </a:r>
            <a:endParaRPr lang="en-US" sz="1050" dirty="0"/>
          </a:p>
        </p:txBody>
      </p:sp>
      <p:pic>
        <p:nvPicPr>
          <p:cNvPr id="15" name="Image 4" descr="preencoded.png"/>
          <p:cNvPicPr>
            <a:picLocks noChangeAspect="1"/>
          </p:cNvPicPr>
          <p:nvPr/>
        </p:nvPicPr>
        <p:blipFill>
          <a:blip r:embed="rId7"/>
          <a:srcRect/>
          <a:stretch>
            <a:fillRect/>
          </a:stretch>
        </p:blipFill>
        <p:spPr>
          <a:xfrm>
            <a:off x="6657975" y="2019300"/>
            <a:ext cx="2085975" cy="2338388"/>
          </a:xfrm>
          <a:prstGeom prst="rect">
            <a:avLst/>
          </a:prstGeom>
        </p:spPr>
      </p:pic>
      <p:sp>
        <p:nvSpPr>
          <p:cNvPr id="16" name="Text 9"/>
          <p:cNvSpPr/>
          <p:nvPr/>
        </p:nvSpPr>
        <p:spPr>
          <a:xfrm>
            <a:off x="701040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运维经验</a:t>
            </a:r>
            <a:endParaRPr lang="en-US" sz="1200" dirty="0"/>
          </a:p>
        </p:txBody>
      </p:sp>
      <p:sp>
        <p:nvSpPr>
          <p:cNvPr id="17" name="Text 10"/>
          <p:cNvSpPr/>
          <p:nvPr/>
        </p:nvSpPr>
        <p:spPr>
          <a:xfrm>
            <a:off x="701040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独立完成部署与接口调试，持续优化系统稳定性并保障线上服务可靠性。</a:t>
            </a:r>
            <a:endParaRPr lang="en-US" sz="105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技术栈全面：熟练掌握Spring Boot、JWT、Redis、MySQL等主流工具</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Text 3"/>
          <p:cNvSpPr/>
          <p:nvPr/>
        </p:nvSpPr>
        <p:spPr>
          <a:xfrm>
            <a:off x="571500" y="240030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核心框架</a:t>
            </a:r>
            <a:endParaRPr lang="en-US" sz="1200" dirty="0"/>
          </a:p>
        </p:txBody>
      </p:sp>
      <p:sp>
        <p:nvSpPr>
          <p:cNvPr id="7" name="Text 4"/>
          <p:cNvSpPr/>
          <p:nvPr/>
        </p:nvSpPr>
        <p:spPr>
          <a:xfrm>
            <a:off x="571500" y="264795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精通Spring Boot，擅长快速搭建高可用、易扩展的后端服务架构。</a:t>
            </a:r>
            <a:endParaRPr lang="en-US" sz="1050" dirty="0"/>
          </a:p>
        </p:txBody>
      </p:sp>
      <p:sp>
        <p:nvSpPr>
          <p:cNvPr id="8" name="Text 5"/>
          <p:cNvSpPr/>
          <p:nvPr/>
        </p:nvSpPr>
        <p:spPr>
          <a:xfrm>
            <a:off x="3365500" y="240030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安全认证</a:t>
            </a:r>
            <a:endParaRPr lang="en-US" sz="1200" dirty="0"/>
          </a:p>
        </p:txBody>
      </p:sp>
      <p:sp>
        <p:nvSpPr>
          <p:cNvPr id="9" name="Text 6"/>
          <p:cNvSpPr/>
          <p:nvPr/>
        </p:nvSpPr>
        <p:spPr>
          <a:xfrm>
            <a:off x="3365500" y="264795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熟练运用JWT实现无状态身份验证，保障系统接口的安全性与灵活性。</a:t>
            </a:r>
            <a:endParaRPr lang="en-US" sz="1050" dirty="0"/>
          </a:p>
        </p:txBody>
      </p:sp>
      <p:sp>
        <p:nvSpPr>
          <p:cNvPr id="10" name="Text 7"/>
          <p:cNvSpPr/>
          <p:nvPr/>
        </p:nvSpPr>
        <p:spPr>
          <a:xfrm>
            <a:off x="6159500" y="2400300"/>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数据存储</a:t>
            </a:r>
            <a:endParaRPr lang="en-US" sz="1200" dirty="0"/>
          </a:p>
        </p:txBody>
      </p:sp>
      <p:sp>
        <p:nvSpPr>
          <p:cNvPr id="11" name="Text 8"/>
          <p:cNvSpPr/>
          <p:nvPr/>
        </p:nvSpPr>
        <p:spPr>
          <a:xfrm>
            <a:off x="6159500" y="2647950"/>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深入掌握MySQL与Redis，优化数据读写性能，支撑高并发业务场景。</a:t>
            </a:r>
            <a:endParaRPr lang="en-US" sz="105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1981200"/>
            <a:ext cx="4762500" cy="200025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林涵（谷粒）- 数据分析与前端开发的音乐爱好者</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11</a:t>
            </a:r>
            <a:endParaRPr lang="en-US" sz="225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性格类型为日NFP（时E时I），兼具理性与感性双重特质</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00025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232886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理性思维</a:t>
            </a:r>
            <a:endParaRPr lang="en-US" sz="1200" dirty="0"/>
          </a:p>
        </p:txBody>
      </p:sp>
      <p:sp>
        <p:nvSpPr>
          <p:cNvPr id="9" name="Text 5"/>
          <p:cNvSpPr/>
          <p:nvPr/>
        </p:nvSpPr>
        <p:spPr>
          <a:xfrm>
            <a:off x="571500" y="257651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擅长数据分析与编程，具备严谨的逻辑推理能力，善于解决复杂技术问题。</a:t>
            </a:r>
            <a:endParaRPr lang="en-US" sz="1050" dirty="0"/>
          </a:p>
        </p:txBody>
      </p:sp>
      <p:sp>
        <p:nvSpPr>
          <p:cNvPr id="10" name="Text 6"/>
          <p:cNvSpPr/>
          <p:nvPr/>
        </p:nvSpPr>
        <p:spPr>
          <a:xfrm>
            <a:off x="3365500" y="200025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3365500" y="232886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感性表达</a:t>
            </a:r>
            <a:endParaRPr lang="en-US" sz="1200" dirty="0"/>
          </a:p>
        </p:txBody>
      </p:sp>
      <p:sp>
        <p:nvSpPr>
          <p:cNvPr id="12" name="Text 8"/>
          <p:cNvSpPr/>
          <p:nvPr/>
        </p:nvSpPr>
        <p:spPr>
          <a:xfrm>
            <a:off x="3365500" y="257651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热爱音乐与艺术，通过乐器演奏释放情感，赋予技术创作更多人文温度。</a:t>
            </a:r>
            <a:endParaRPr lang="en-US" sz="1050" dirty="0"/>
          </a:p>
        </p:txBody>
      </p:sp>
      <p:sp>
        <p:nvSpPr>
          <p:cNvPr id="13" name="Text 9"/>
          <p:cNvSpPr/>
          <p:nvPr/>
        </p:nvSpPr>
        <p:spPr>
          <a:xfrm>
            <a:off x="6159500" y="200025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6159500" y="232886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灵活适应</a:t>
            </a:r>
            <a:endParaRPr lang="en-US" sz="1200" dirty="0"/>
          </a:p>
        </p:txBody>
      </p:sp>
      <p:sp>
        <p:nvSpPr>
          <p:cNvPr id="15" name="Text 11"/>
          <p:cNvSpPr/>
          <p:nvPr/>
        </p:nvSpPr>
        <p:spPr>
          <a:xfrm>
            <a:off x="6159500" y="257651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在内外向间自如切换，既能独立专注开发，也能协作沟通推动团队进展。</a:t>
            </a:r>
            <a:endParaRPr lang="en-US" sz="105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技术能力复合：擅长数据分析、C/C++编程与前端开发</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2019300"/>
            <a:ext cx="2085975" cy="2338388"/>
          </a:xfrm>
          <a:prstGeom prst="rect">
            <a:avLst/>
          </a:prstGeom>
        </p:spPr>
      </p:pic>
      <p:sp>
        <p:nvSpPr>
          <p:cNvPr id="7"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数据分析专长</a:t>
            </a:r>
            <a:endParaRPr lang="en-US" sz="1200" dirty="0"/>
          </a:p>
        </p:txBody>
      </p:sp>
      <p:sp>
        <p:nvSpPr>
          <p:cNvPr id="8"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具备扎实的数据处理与建模能力，善于从复杂数据中提取有效信息，支持决策优化。</a:t>
            </a:r>
            <a:endParaRPr lang="en-US" sz="1050" dirty="0"/>
          </a:p>
        </p:txBody>
      </p:sp>
      <p:pic>
        <p:nvPicPr>
          <p:cNvPr id="9" name="Image 2" descr="preencoded.png"/>
          <p:cNvPicPr>
            <a:picLocks noChangeAspect="1"/>
          </p:cNvPicPr>
          <p:nvPr/>
        </p:nvPicPr>
        <p:blipFill>
          <a:blip r:embed="rId5"/>
          <a:srcRect/>
          <a:stretch>
            <a:fillRect/>
          </a:stretch>
        </p:blipFill>
        <p:spPr>
          <a:xfrm>
            <a:off x="2486025" y="2019300"/>
            <a:ext cx="2085975" cy="2338388"/>
          </a:xfrm>
          <a:prstGeom prst="rect">
            <a:avLst/>
          </a:prstGeom>
        </p:spPr>
      </p:pic>
      <p:sp>
        <p:nvSpPr>
          <p:cNvPr id="10" name="Text 5"/>
          <p:cNvSpPr/>
          <p:nvPr/>
        </p:nvSpPr>
        <p:spPr>
          <a:xfrm>
            <a:off x="283845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C/C++编程基础</a:t>
            </a:r>
            <a:endParaRPr lang="en-US" sz="1200" dirty="0"/>
          </a:p>
        </p:txBody>
      </p:sp>
      <p:sp>
        <p:nvSpPr>
          <p:cNvPr id="11" name="Text 6"/>
          <p:cNvSpPr/>
          <p:nvPr/>
        </p:nvSpPr>
        <p:spPr>
          <a:xfrm>
            <a:off x="283845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掌握C/C++语言核心机制，具备良好的算法实现与系统级编程能力。</a:t>
            </a:r>
            <a:endParaRPr lang="en-US" sz="1050" dirty="0"/>
          </a:p>
        </p:txBody>
      </p:sp>
      <p:pic>
        <p:nvPicPr>
          <p:cNvPr id="12" name="Image 3" descr="preencoded.png"/>
          <p:cNvPicPr>
            <a:picLocks noChangeAspect="1"/>
          </p:cNvPicPr>
          <p:nvPr/>
        </p:nvPicPr>
        <p:blipFill>
          <a:blip r:embed="rId6"/>
          <a:srcRect/>
          <a:stretch>
            <a:fillRect/>
          </a:stretch>
        </p:blipFill>
        <p:spPr>
          <a:xfrm>
            <a:off x="4572000" y="2019300"/>
            <a:ext cx="2085975" cy="2338388"/>
          </a:xfrm>
          <a:prstGeom prst="rect">
            <a:avLst/>
          </a:prstGeom>
        </p:spPr>
      </p:pic>
      <p:sp>
        <p:nvSpPr>
          <p:cNvPr id="13"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前端开发经验</a:t>
            </a:r>
            <a:endParaRPr lang="en-US" sz="1200" dirty="0"/>
          </a:p>
        </p:txBody>
      </p:sp>
      <p:sp>
        <p:nvSpPr>
          <p:cNvPr id="14"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熟悉主流前端技术栈，能够构建响应式、高性能的用户界面。</a:t>
            </a:r>
            <a:endParaRPr lang="en-US" sz="1050" dirty="0"/>
          </a:p>
        </p:txBody>
      </p:sp>
      <p:pic>
        <p:nvPicPr>
          <p:cNvPr id="15" name="Image 4" descr="preencoded.png"/>
          <p:cNvPicPr>
            <a:picLocks noChangeAspect="1"/>
          </p:cNvPicPr>
          <p:nvPr/>
        </p:nvPicPr>
        <p:blipFill>
          <a:blip r:embed="rId7"/>
          <a:srcRect/>
          <a:stretch>
            <a:fillRect/>
          </a:stretch>
        </p:blipFill>
        <p:spPr>
          <a:xfrm>
            <a:off x="6657975" y="2019300"/>
            <a:ext cx="2085975" cy="2338388"/>
          </a:xfrm>
          <a:prstGeom prst="rect">
            <a:avLst/>
          </a:prstGeom>
        </p:spPr>
      </p:pic>
      <p:sp>
        <p:nvSpPr>
          <p:cNvPr id="16" name="Text 9"/>
          <p:cNvSpPr/>
          <p:nvPr/>
        </p:nvSpPr>
        <p:spPr>
          <a:xfrm>
            <a:off x="7010400"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技术融合应用</a:t>
            </a:r>
            <a:endParaRPr lang="en-US" sz="1200" dirty="0"/>
          </a:p>
        </p:txBody>
      </p:sp>
      <p:sp>
        <p:nvSpPr>
          <p:cNvPr id="17" name="Text 10"/>
          <p:cNvSpPr/>
          <p:nvPr/>
        </p:nvSpPr>
        <p:spPr>
          <a:xfrm>
            <a:off x="7010400"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擅长将数据分析与前端可视化结合，提升信息表达的直观性与交互体验。</a:t>
            </a:r>
            <a:endParaRPr lang="en-US" sz="105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524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3454" r="3454"/>
          <a:stretch>
            <a:fillRect/>
          </a:stretch>
        </p:blipFill>
        <p:spPr>
          <a:xfrm>
            <a:off x="0" y="0"/>
            <a:ext cx="9144000" cy="5524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热爱音乐艺术：精通鼓与吉他演奏，活跃于英雄联盟竞技场</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3905250"/>
          </a:xfrm>
          <a:prstGeom prst="rect">
            <a:avLst/>
          </a:prstGeom>
        </p:spPr>
      </p:pic>
      <p:sp>
        <p:nvSpPr>
          <p:cNvPr id="7" name="Text 3"/>
          <p:cNvSpPr/>
          <p:nvPr/>
        </p:nvSpPr>
        <p:spPr>
          <a:xfrm>
            <a:off x="1041797" y="2786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350" dirty="0"/>
          </a:p>
        </p:txBody>
      </p:sp>
      <p:sp>
        <p:nvSpPr>
          <p:cNvPr id="8" name="Text 4"/>
          <p:cNvSpPr/>
          <p:nvPr/>
        </p:nvSpPr>
        <p:spPr>
          <a:xfrm>
            <a:off x="781050" y="4014788"/>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音乐创造力</a:t>
            </a:r>
            <a:endParaRPr lang="en-US" sz="1200" dirty="0"/>
          </a:p>
        </p:txBody>
      </p:sp>
      <p:sp>
        <p:nvSpPr>
          <p:cNvPr id="9" name="Text 5"/>
          <p:cNvSpPr/>
          <p:nvPr/>
        </p:nvSpPr>
        <p:spPr>
          <a:xfrm>
            <a:off x="304800" y="4267200"/>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通过鼓与吉他演奏展现个人创造力。音乐表达提升审美能力。节奏感在长期练习中不断强化。</a:t>
            </a:r>
            <a:endParaRPr lang="en-US" sz="1050" dirty="0"/>
          </a:p>
        </p:txBody>
      </p:sp>
      <p:sp>
        <p:nvSpPr>
          <p:cNvPr id="10" name="Text 6"/>
          <p:cNvSpPr/>
          <p:nvPr/>
        </p:nvSpPr>
        <p:spPr>
          <a:xfrm>
            <a:off x="1982391" y="3548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350" dirty="0"/>
          </a:p>
        </p:txBody>
      </p:sp>
      <p:sp>
        <p:nvSpPr>
          <p:cNvPr id="11" name="Text 7"/>
          <p:cNvSpPr/>
          <p:nvPr/>
        </p:nvSpPr>
        <p:spPr>
          <a:xfrm>
            <a:off x="1721644" y="1676400"/>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节奏感培养</a:t>
            </a:r>
            <a:endParaRPr lang="en-US" sz="1200" dirty="0"/>
          </a:p>
        </p:txBody>
      </p:sp>
      <p:sp>
        <p:nvSpPr>
          <p:cNvPr id="12" name="Text 8"/>
          <p:cNvSpPr/>
          <p:nvPr/>
        </p:nvSpPr>
        <p:spPr>
          <a:xfrm>
            <a:off x="1245394" y="1928813"/>
            <a:ext cx="1854994"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乐器演奏强化内在节拍掌控。提升对音乐结构的敏感度。有助于团队合奏中的同步表现。</a:t>
            </a:r>
            <a:endParaRPr lang="en-US" sz="1050" dirty="0"/>
          </a:p>
        </p:txBody>
      </p:sp>
      <p:sp>
        <p:nvSpPr>
          <p:cNvPr id="13" name="Text 9"/>
          <p:cNvSpPr/>
          <p:nvPr/>
        </p:nvSpPr>
        <p:spPr>
          <a:xfrm>
            <a:off x="2922984" y="2786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350" dirty="0"/>
          </a:p>
        </p:txBody>
      </p:sp>
      <p:sp>
        <p:nvSpPr>
          <p:cNvPr id="14" name="Text 10"/>
          <p:cNvSpPr/>
          <p:nvPr/>
        </p:nvSpPr>
        <p:spPr>
          <a:xfrm>
            <a:off x="2662238" y="4014788"/>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团队协作力</a:t>
            </a:r>
            <a:endParaRPr lang="en-US" sz="1200" dirty="0"/>
          </a:p>
        </p:txBody>
      </p:sp>
      <p:sp>
        <p:nvSpPr>
          <p:cNvPr id="15" name="Text 11"/>
          <p:cNvSpPr/>
          <p:nvPr/>
        </p:nvSpPr>
        <p:spPr>
          <a:xfrm>
            <a:off x="2185988" y="4267200"/>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乐队合奏锻炼成员间默契配合。学会倾听与响应他人演奏。协作意识延伸至多角色环境。</a:t>
            </a:r>
            <a:endParaRPr lang="en-US" sz="1050" dirty="0"/>
          </a:p>
        </p:txBody>
      </p:sp>
      <p:sp>
        <p:nvSpPr>
          <p:cNvPr id="16" name="Text 12"/>
          <p:cNvSpPr/>
          <p:nvPr/>
        </p:nvSpPr>
        <p:spPr>
          <a:xfrm>
            <a:off x="3863578" y="3548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350" dirty="0"/>
          </a:p>
        </p:txBody>
      </p:sp>
      <p:sp>
        <p:nvSpPr>
          <p:cNvPr id="17" name="Text 13"/>
          <p:cNvSpPr/>
          <p:nvPr/>
        </p:nvSpPr>
        <p:spPr>
          <a:xfrm>
            <a:off x="3602831" y="1466850"/>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多角色适应</a:t>
            </a:r>
            <a:endParaRPr lang="en-US" sz="1200" dirty="0"/>
          </a:p>
        </p:txBody>
      </p:sp>
      <p:sp>
        <p:nvSpPr>
          <p:cNvPr id="18" name="Text 14"/>
          <p:cNvSpPr/>
          <p:nvPr/>
        </p:nvSpPr>
        <p:spPr>
          <a:xfrm>
            <a:off x="3126581" y="1719263"/>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在乐队和游戏中胜任不同位置。灵活调整自身发挥以服务整体。适应快速变换的技术需求。</a:t>
            </a:r>
            <a:endParaRPr lang="en-US" sz="1050" dirty="0"/>
          </a:p>
        </p:txBody>
      </p:sp>
      <p:sp>
        <p:nvSpPr>
          <p:cNvPr id="19" name="Text 15"/>
          <p:cNvSpPr/>
          <p:nvPr/>
        </p:nvSpPr>
        <p:spPr>
          <a:xfrm>
            <a:off x="4804172" y="2786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05</a:t>
            </a:r>
            <a:endParaRPr lang="en-US" sz="1350" dirty="0"/>
          </a:p>
        </p:txBody>
      </p:sp>
      <p:sp>
        <p:nvSpPr>
          <p:cNvPr id="20" name="Text 16"/>
          <p:cNvSpPr/>
          <p:nvPr/>
        </p:nvSpPr>
        <p:spPr>
          <a:xfrm>
            <a:off x="4543425" y="4014788"/>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思维敏捷性</a:t>
            </a:r>
            <a:endParaRPr lang="en-US" sz="1200" dirty="0"/>
          </a:p>
        </p:txBody>
      </p:sp>
      <p:sp>
        <p:nvSpPr>
          <p:cNvPr id="21" name="Text 17"/>
          <p:cNvSpPr/>
          <p:nvPr/>
        </p:nvSpPr>
        <p:spPr>
          <a:xfrm>
            <a:off x="4067175" y="4267200"/>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音乐即兴与游戏对抗训练反应速度。面对变化能迅速做出判断。提升高压下的稳定输出能力。</a:t>
            </a:r>
            <a:endParaRPr lang="en-US" sz="1050" dirty="0"/>
          </a:p>
        </p:txBody>
      </p:sp>
      <p:sp>
        <p:nvSpPr>
          <p:cNvPr id="22" name="Text 18"/>
          <p:cNvSpPr/>
          <p:nvPr/>
        </p:nvSpPr>
        <p:spPr>
          <a:xfrm>
            <a:off x="5744766" y="3548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06</a:t>
            </a:r>
            <a:endParaRPr lang="en-US" sz="1350" dirty="0"/>
          </a:p>
        </p:txBody>
      </p:sp>
      <p:sp>
        <p:nvSpPr>
          <p:cNvPr id="23" name="Text 19"/>
          <p:cNvSpPr/>
          <p:nvPr/>
        </p:nvSpPr>
        <p:spPr>
          <a:xfrm>
            <a:off x="5484019" y="1466850"/>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即时决策力</a:t>
            </a:r>
            <a:endParaRPr lang="en-US" sz="1200" dirty="0"/>
          </a:p>
        </p:txBody>
      </p:sp>
      <p:sp>
        <p:nvSpPr>
          <p:cNvPr id="24" name="Text 20"/>
          <p:cNvSpPr/>
          <p:nvPr/>
        </p:nvSpPr>
        <p:spPr>
          <a:xfrm>
            <a:off x="5007769" y="1719263"/>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电竞经历增强临场决策能力。音乐演奏中实时调整节奏与强度。两者均要求高度专注与预判。</a:t>
            </a:r>
            <a:endParaRPr lang="en-US" sz="1050" dirty="0"/>
          </a:p>
        </p:txBody>
      </p:sp>
      <p:sp>
        <p:nvSpPr>
          <p:cNvPr id="25" name="Text 21"/>
          <p:cNvSpPr/>
          <p:nvPr/>
        </p:nvSpPr>
        <p:spPr>
          <a:xfrm>
            <a:off x="6685359" y="2786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07</a:t>
            </a:r>
            <a:endParaRPr lang="en-US" sz="1350" dirty="0"/>
          </a:p>
        </p:txBody>
      </p:sp>
      <p:sp>
        <p:nvSpPr>
          <p:cNvPr id="26" name="Text 22"/>
          <p:cNvSpPr/>
          <p:nvPr/>
        </p:nvSpPr>
        <p:spPr>
          <a:xfrm>
            <a:off x="6424613" y="4014788"/>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技术融合力</a:t>
            </a:r>
            <a:endParaRPr lang="en-US" sz="1200" dirty="0"/>
          </a:p>
        </p:txBody>
      </p:sp>
      <p:sp>
        <p:nvSpPr>
          <p:cNvPr id="27" name="Text 23"/>
          <p:cNvSpPr/>
          <p:nvPr/>
        </p:nvSpPr>
        <p:spPr>
          <a:xfrm>
            <a:off x="5948363" y="4267200"/>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结合音乐与数字娱乐技术经验。理解不同系统间的交互逻辑。促进跨领域问题解决能力。</a:t>
            </a:r>
            <a:endParaRPr lang="en-US" sz="1050" dirty="0"/>
          </a:p>
        </p:txBody>
      </p:sp>
      <p:sp>
        <p:nvSpPr>
          <p:cNvPr id="28" name="Text 24"/>
          <p:cNvSpPr/>
          <p:nvPr/>
        </p:nvSpPr>
        <p:spPr>
          <a:xfrm>
            <a:off x="7625953" y="354806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08</a:t>
            </a:r>
            <a:endParaRPr lang="en-US" sz="1350" dirty="0"/>
          </a:p>
        </p:txBody>
      </p:sp>
      <p:sp>
        <p:nvSpPr>
          <p:cNvPr id="29" name="Text 25"/>
          <p:cNvSpPr/>
          <p:nvPr/>
        </p:nvSpPr>
        <p:spPr>
          <a:xfrm>
            <a:off x="7365206" y="1466850"/>
            <a:ext cx="902494"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审美提升</a:t>
            </a:r>
            <a:endParaRPr lang="en-US" sz="1200" dirty="0"/>
          </a:p>
        </p:txBody>
      </p:sp>
      <p:sp>
        <p:nvSpPr>
          <p:cNvPr id="30" name="Text 26"/>
          <p:cNvSpPr/>
          <p:nvPr/>
        </p:nvSpPr>
        <p:spPr>
          <a:xfrm>
            <a:off x="6888956" y="1719263"/>
            <a:ext cx="1854994"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长期艺术实践深化美感认知。音乐表达注重情感与形式统一。审美能力反哺创作与协作质量。</a:t>
            </a:r>
            <a:endParaRPr lang="en-US" sz="10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9817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7012" r="7012"/>
          <a:stretch>
            <a:fillRect/>
          </a:stretch>
        </p:blipFill>
        <p:spPr>
          <a:xfrm>
            <a:off x="0" y="0"/>
            <a:ext cx="9144000" cy="59817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职业方向明确：希望在前端开发领域融合技术与审美表达</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428750"/>
            <a:ext cx="8382000" cy="4362450"/>
          </a:xfrm>
          <a:prstGeom prst="rect">
            <a:avLst/>
          </a:prstGeom>
        </p:spPr>
      </p:pic>
      <p:sp>
        <p:nvSpPr>
          <p:cNvPr id="7" name="Text 3"/>
          <p:cNvSpPr/>
          <p:nvPr/>
        </p:nvSpPr>
        <p:spPr>
          <a:xfrm>
            <a:off x="4129088" y="3567112"/>
            <a:ext cx="885825" cy="514350"/>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设计融合创新</a:t>
            </a:r>
            <a:endParaRPr lang="en-US" sz="1350" dirty="0"/>
          </a:p>
        </p:txBody>
      </p:sp>
      <p:sp>
        <p:nvSpPr>
          <p:cNvPr id="8" name="Text 4"/>
          <p:cNvSpPr/>
          <p:nvPr/>
        </p:nvSpPr>
        <p:spPr>
          <a:xfrm>
            <a:off x="2476500" y="15525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数据驱动优化</a:t>
            </a:r>
            <a:endParaRPr lang="en-US" sz="1200" dirty="0"/>
          </a:p>
        </p:txBody>
      </p:sp>
      <p:sp>
        <p:nvSpPr>
          <p:cNvPr id="9" name="Text 5"/>
          <p:cNvSpPr/>
          <p:nvPr/>
        </p:nvSpPr>
        <p:spPr>
          <a:xfrm>
            <a:off x="419100" y="1924050"/>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通过数据分析洞察用户行为，指导界面布局调整。</a:t>
            </a:r>
            <a:endParaRPr lang="en-US" sz="1050" dirty="0"/>
          </a:p>
        </p:txBody>
      </p:sp>
      <p:sp>
        <p:nvSpPr>
          <p:cNvPr id="10" name="Text 6"/>
          <p:cNvSpPr/>
          <p:nvPr/>
        </p:nvSpPr>
        <p:spPr>
          <a:xfrm>
            <a:off x="419100" y="2381250"/>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结合前端技术实现动态渲染与性能高效优化。</a:t>
            </a:r>
            <a:endParaRPr lang="en-US" sz="1050" dirty="0"/>
          </a:p>
        </p:txBody>
      </p:sp>
      <p:sp>
        <p:nvSpPr>
          <p:cNvPr id="11" name="Text 7"/>
          <p:cNvSpPr/>
          <p:nvPr/>
        </p:nvSpPr>
        <p:spPr>
          <a:xfrm>
            <a:off x="2476500" y="3009900"/>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音乐美学融入</a:t>
            </a:r>
            <a:endParaRPr lang="en-US" sz="1200" dirty="0"/>
          </a:p>
        </p:txBody>
      </p:sp>
      <p:sp>
        <p:nvSpPr>
          <p:cNvPr id="12" name="Text 8"/>
          <p:cNvSpPr/>
          <p:nvPr/>
        </p:nvSpPr>
        <p:spPr>
          <a:xfrm>
            <a:off x="419100" y="3381375"/>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借鉴音乐节奏感设计交互动效，增强流畅体验。</a:t>
            </a:r>
            <a:endParaRPr lang="en-US" sz="1050" dirty="0"/>
          </a:p>
        </p:txBody>
      </p:sp>
      <p:sp>
        <p:nvSpPr>
          <p:cNvPr id="13" name="Text 9"/>
          <p:cNvSpPr/>
          <p:nvPr/>
        </p:nvSpPr>
        <p:spPr>
          <a:xfrm>
            <a:off x="419100" y="3838575"/>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运用旋律结构原理组织页面层次，提升视觉秩序。</a:t>
            </a:r>
            <a:endParaRPr lang="en-US" sz="1050" dirty="0"/>
          </a:p>
        </p:txBody>
      </p:sp>
      <p:sp>
        <p:nvSpPr>
          <p:cNvPr id="14" name="Text 10"/>
          <p:cNvSpPr/>
          <p:nvPr/>
        </p:nvSpPr>
        <p:spPr>
          <a:xfrm>
            <a:off x="2476500" y="446722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用户导向设计</a:t>
            </a:r>
            <a:endParaRPr lang="en-US" sz="1200" dirty="0"/>
          </a:p>
        </p:txBody>
      </p:sp>
      <p:sp>
        <p:nvSpPr>
          <p:cNvPr id="15" name="Text 11"/>
          <p:cNvSpPr/>
          <p:nvPr/>
        </p:nvSpPr>
        <p:spPr>
          <a:xfrm>
            <a:off x="419100" y="4838700"/>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以用户需求为核心，平衡功能实用性与界面美观性。</a:t>
            </a:r>
            <a:endParaRPr lang="en-US" sz="1050" dirty="0"/>
          </a:p>
        </p:txBody>
      </p:sp>
      <p:sp>
        <p:nvSpPr>
          <p:cNvPr id="16" name="Text 12"/>
          <p:cNvSpPr/>
          <p:nvPr/>
        </p:nvSpPr>
        <p:spPr>
          <a:xfrm>
            <a:off x="419100" y="5295900"/>
            <a:ext cx="2595563"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通过反馈迭代持续优化交互逻辑与操作路径。</a:t>
            </a:r>
            <a:endParaRPr lang="en-US" sz="1050" dirty="0"/>
          </a:p>
        </p:txBody>
      </p:sp>
      <p:sp>
        <p:nvSpPr>
          <p:cNvPr id="17" name="Text 13"/>
          <p:cNvSpPr/>
          <p:nvPr/>
        </p:nvSpPr>
        <p:spPr>
          <a:xfrm>
            <a:off x="6076950" y="1866900"/>
            <a:ext cx="11049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多领域灵感整合</a:t>
            </a:r>
            <a:endParaRPr lang="en-US" sz="1200" dirty="0"/>
          </a:p>
        </p:txBody>
      </p:sp>
      <p:sp>
        <p:nvSpPr>
          <p:cNvPr id="18" name="Text 14"/>
          <p:cNvSpPr/>
          <p:nvPr/>
        </p:nvSpPr>
        <p:spPr>
          <a:xfrm>
            <a:off x="6129338" y="2238375"/>
            <a:ext cx="2595563"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融合艺术、工程与心理学元素，拓展设计边界。</a:t>
            </a:r>
            <a:endParaRPr lang="en-US" sz="1050" dirty="0"/>
          </a:p>
        </p:txBody>
      </p:sp>
      <p:sp>
        <p:nvSpPr>
          <p:cNvPr id="19" name="Text 15"/>
          <p:cNvSpPr/>
          <p:nvPr/>
        </p:nvSpPr>
        <p:spPr>
          <a:xfrm>
            <a:off x="6129338" y="2695575"/>
            <a:ext cx="2595563"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引入跨学科方法激发创新解决方案的生成。</a:t>
            </a:r>
            <a:endParaRPr lang="en-US" sz="1050" dirty="0"/>
          </a:p>
        </p:txBody>
      </p:sp>
      <p:sp>
        <p:nvSpPr>
          <p:cNvPr id="20" name="Text 16"/>
          <p:cNvSpPr/>
          <p:nvPr/>
        </p:nvSpPr>
        <p:spPr>
          <a:xfrm>
            <a:off x="6076950" y="3114675"/>
            <a:ext cx="952500"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技术创意协同</a:t>
            </a:r>
            <a:endParaRPr lang="en-US" sz="1200" dirty="0"/>
          </a:p>
        </p:txBody>
      </p:sp>
      <p:sp>
        <p:nvSpPr>
          <p:cNvPr id="21" name="Text 17"/>
          <p:cNvSpPr/>
          <p:nvPr/>
        </p:nvSpPr>
        <p:spPr>
          <a:xfrm>
            <a:off x="6129338" y="3486150"/>
            <a:ext cx="2595563"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推动前端工程中代码与创意的深度融合。</a:t>
            </a:r>
            <a:endParaRPr lang="en-US" sz="1050" dirty="0"/>
          </a:p>
        </p:txBody>
      </p:sp>
      <p:sp>
        <p:nvSpPr>
          <p:cNvPr id="22" name="Text 18"/>
          <p:cNvSpPr/>
          <p:nvPr/>
        </p:nvSpPr>
        <p:spPr>
          <a:xfrm>
            <a:off x="6129338" y="3733800"/>
            <a:ext cx="2595563"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构建可复用的组件库支持快速原型与情感化设计。</a:t>
            </a:r>
            <a:endParaRPr lang="en-US" sz="1050" dirty="0"/>
          </a:p>
        </p:txBody>
      </p:sp>
      <p:sp>
        <p:nvSpPr>
          <p:cNvPr id="23" name="Text 19"/>
          <p:cNvSpPr/>
          <p:nvPr/>
        </p:nvSpPr>
        <p:spPr>
          <a:xfrm>
            <a:off x="6076950" y="4362450"/>
            <a:ext cx="1104900"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情感化体验打造</a:t>
            </a:r>
            <a:endParaRPr lang="en-US" sz="1200" dirty="0"/>
          </a:p>
        </p:txBody>
      </p:sp>
      <p:sp>
        <p:nvSpPr>
          <p:cNvPr id="24" name="Text 20"/>
          <p:cNvSpPr/>
          <p:nvPr/>
        </p:nvSpPr>
        <p:spPr>
          <a:xfrm>
            <a:off x="6129338" y="4733925"/>
            <a:ext cx="2595563"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通过微交互与视觉语言传递品牌温度与个性。</a:t>
            </a:r>
            <a:endParaRPr lang="en-US" sz="1050" dirty="0"/>
          </a:p>
        </p:txBody>
      </p:sp>
      <p:sp>
        <p:nvSpPr>
          <p:cNvPr id="25" name="Text 21"/>
          <p:cNvSpPr/>
          <p:nvPr/>
        </p:nvSpPr>
        <p:spPr>
          <a:xfrm>
            <a:off x="6129338" y="5191125"/>
            <a:ext cx="2595563" cy="2476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营造直观且富有共鸣的用户使用氛围。</a:t>
            </a:r>
            <a:endParaRPr lang="en-US" sz="10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p:spPr>
        <p:txBody>
          <a:bodyPr vert="horz" wrap="square" lIns="0" tIns="0" rIns="0" bIns="0" rtlCol="0" anchor="ctr"/>
          <a:lstStyle/>
          <a:p>
            <a:pPr marL="0" indent="0" algn="l">
              <a:lnSpc>
                <a:spcPts val="5250"/>
              </a:lnSpc>
              <a:buNone/>
            </a:pPr>
            <a:r>
              <a:rPr lang="en-US" sz="37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陈溢滨 - 乐观开朗的测试或前端开发角色</a:t>
            </a:r>
            <a:endParaRPr lang="en-US" sz="3750" dirty="0"/>
          </a:p>
        </p:txBody>
      </p:sp>
      <p:sp>
        <p:nvSpPr>
          <p:cNvPr id="4" name="Shape 1"/>
          <p:cNvSpPr/>
          <p:nvPr/>
        </p:nvSpPr>
        <p:spPr>
          <a:xfrm>
            <a:off x="571500" y="4157662"/>
            <a:ext cx="4762500" cy="14288"/>
          </a:xfrm>
          <a:prstGeom prst="rect">
            <a:avLst/>
          </a:prstGeom>
          <a:solidFill>
            <a:srgbClr val="000000">
              <a:alpha val="30000"/>
            </a:srgbClr>
          </a:solidFill>
        </p:spPr>
        <p:txBody>
          <a:bodyPr/>
          <a:lstStyle/>
          <a:p>
            <a:endParaRPr lang="zh-CN" altLang="en-US"/>
          </a:p>
        </p:txBody>
      </p:sp>
      <p:sp>
        <p:nvSpPr>
          <p:cNvPr id="5" name="Text 2"/>
          <p:cNvSpPr/>
          <p:nvPr/>
        </p:nvSpPr>
        <p:spPr>
          <a:xfrm>
            <a:off x="571500" y="4362450"/>
            <a:ext cx="476250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p:spPr>
        <p:txBody>
          <a:bodyPr vert="horz" wrap="square" lIns="0" tIns="0" rIns="0" bIns="0" rtlCol="0" anchor="ctr"/>
          <a:lstStyle/>
          <a:p>
            <a:pPr marL="0" indent="0" algn="ctr">
              <a:lnSpc>
                <a:spcPts val="22500"/>
              </a:lnSpc>
              <a:buNone/>
            </a:pPr>
            <a:r>
              <a:rPr lang="en-US" sz="22500" b="1" dirty="0">
                <a:solidFill>
                  <a:srgbClr val="697FFF"/>
                </a:solidFill>
                <a:latin typeface="微软雅黑" panose="020B0503020204020204" pitchFamily="34" charset="-122"/>
                <a:ea typeface="微软雅黑" panose="020B0503020204020204" pitchFamily="34" charset="-122"/>
                <a:cs typeface="微软雅黑" panose="020B0503020204020204" pitchFamily="34" charset="-120"/>
              </a:rPr>
              <a:t>12</a:t>
            </a:r>
            <a:endParaRPr lang="en-US" sz="22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729615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14756" r="14756"/>
          <a:stretch>
            <a:fillRect/>
          </a:stretch>
        </p:blipFill>
        <p:spPr>
          <a:xfrm>
            <a:off x="0" y="0"/>
            <a:ext cx="9144000" cy="729615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精通C/C++、Go、Python等多语言，熟悉MySQL、Redis等核心技术栈</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381000" y="1828800"/>
            <a:ext cx="8382000" cy="5276850"/>
          </a:xfrm>
          <a:prstGeom prst="rect">
            <a:avLst/>
          </a:prstGeom>
        </p:spPr>
      </p:pic>
      <p:sp>
        <p:nvSpPr>
          <p:cNvPr id="7" name="Text 3"/>
          <p:cNvSpPr/>
          <p:nvPr/>
        </p:nvSpPr>
        <p:spPr>
          <a:xfrm>
            <a:off x="4176713" y="4543425"/>
            <a:ext cx="790575"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技术能力</a:t>
            </a:r>
            <a:endParaRPr lang="en-US" sz="1350" dirty="0"/>
          </a:p>
        </p:txBody>
      </p:sp>
      <p:sp>
        <p:nvSpPr>
          <p:cNvPr id="8" name="Text 4"/>
          <p:cNvSpPr/>
          <p:nvPr/>
        </p:nvSpPr>
        <p:spPr>
          <a:xfrm>
            <a:off x="2628900" y="19526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编程语言</a:t>
            </a:r>
            <a:endParaRPr lang="en-US" sz="1200" dirty="0"/>
          </a:p>
        </p:txBody>
      </p:sp>
      <p:sp>
        <p:nvSpPr>
          <p:cNvPr id="9" name="Text 5"/>
          <p:cNvSpPr/>
          <p:nvPr/>
        </p:nvSpPr>
        <p:spPr>
          <a:xfrm>
            <a:off x="419100" y="23241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精通C/C++，适用于系统级开发与高性能计算。</a:t>
            </a:r>
            <a:endParaRPr lang="en-US" sz="1050" dirty="0"/>
          </a:p>
        </p:txBody>
      </p:sp>
      <p:sp>
        <p:nvSpPr>
          <p:cNvPr id="10" name="Text 6"/>
          <p:cNvSpPr/>
          <p:nvPr/>
        </p:nvSpPr>
        <p:spPr>
          <a:xfrm>
            <a:off x="419100" y="27813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熟练使用Go，擅长并发编程与后端服务开发。</a:t>
            </a:r>
            <a:endParaRPr lang="en-US" sz="1050" dirty="0"/>
          </a:p>
        </p:txBody>
      </p:sp>
      <p:sp>
        <p:nvSpPr>
          <p:cNvPr id="11" name="Text 7"/>
          <p:cNvSpPr/>
          <p:nvPr/>
        </p:nvSpPr>
        <p:spPr>
          <a:xfrm>
            <a:off x="419100" y="323850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掌握Python，用于脚本编写与快速原型开发。</a:t>
            </a:r>
            <a:endParaRPr lang="en-US" sz="1050" dirty="0"/>
          </a:p>
        </p:txBody>
      </p:sp>
      <p:sp>
        <p:nvSpPr>
          <p:cNvPr id="12" name="Text 8"/>
          <p:cNvSpPr/>
          <p:nvPr/>
        </p:nvSpPr>
        <p:spPr>
          <a:xfrm>
            <a:off x="2628900" y="386715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数据库技术</a:t>
            </a:r>
            <a:endParaRPr lang="en-US" sz="1200" dirty="0"/>
          </a:p>
        </p:txBody>
      </p:sp>
      <p:sp>
        <p:nvSpPr>
          <p:cNvPr id="13" name="Text 9"/>
          <p:cNvSpPr/>
          <p:nvPr/>
        </p:nvSpPr>
        <p:spPr>
          <a:xfrm>
            <a:off x="419100" y="423862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深入理解MySQL存储机制，支持高效数据持久化。</a:t>
            </a:r>
            <a:endParaRPr lang="en-US" sz="1050" dirty="0"/>
          </a:p>
        </p:txBody>
      </p:sp>
      <p:sp>
        <p:nvSpPr>
          <p:cNvPr id="14" name="Text 10"/>
          <p:cNvSpPr/>
          <p:nvPr/>
        </p:nvSpPr>
        <p:spPr>
          <a:xfrm>
            <a:off x="419100" y="469582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熟悉索引优化与查询调优，提升数据库响应速度。</a:t>
            </a:r>
            <a:endParaRPr lang="en-US" sz="1050" dirty="0"/>
          </a:p>
        </p:txBody>
      </p:sp>
      <p:sp>
        <p:nvSpPr>
          <p:cNvPr id="15" name="Text 11"/>
          <p:cNvSpPr/>
          <p:nvPr/>
        </p:nvSpPr>
        <p:spPr>
          <a:xfrm>
            <a:off x="419100" y="5153025"/>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掌握事务与锁机制，保障数据一致性与并发安全。</a:t>
            </a:r>
            <a:endParaRPr lang="en-US" sz="1050" dirty="0"/>
          </a:p>
        </p:txBody>
      </p:sp>
      <p:sp>
        <p:nvSpPr>
          <p:cNvPr id="16" name="Text 12"/>
          <p:cNvSpPr/>
          <p:nvPr/>
        </p:nvSpPr>
        <p:spPr>
          <a:xfrm>
            <a:off x="2628900" y="57816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高并发优化</a:t>
            </a:r>
            <a:endParaRPr lang="en-US" sz="1200" dirty="0"/>
          </a:p>
        </p:txBody>
      </p:sp>
      <p:sp>
        <p:nvSpPr>
          <p:cNvPr id="17" name="Text 13"/>
          <p:cNvSpPr/>
          <p:nvPr/>
        </p:nvSpPr>
        <p:spPr>
          <a:xfrm>
            <a:off x="419100" y="615315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熟练运用Redis缓存策略，降低数据库访问压力。</a:t>
            </a:r>
            <a:endParaRPr lang="en-US" sz="1050" dirty="0"/>
          </a:p>
        </p:txBody>
      </p:sp>
      <p:sp>
        <p:nvSpPr>
          <p:cNvPr id="18" name="Text 14"/>
          <p:cNvSpPr/>
          <p:nvPr/>
        </p:nvSpPr>
        <p:spPr>
          <a:xfrm>
            <a:off x="419100" y="6610350"/>
            <a:ext cx="2643188"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设计分布式缓存架构，支持高并发场景下的稳定访问。</a:t>
            </a:r>
            <a:endParaRPr lang="en-US" sz="1050" dirty="0"/>
          </a:p>
        </p:txBody>
      </p:sp>
      <p:sp>
        <p:nvSpPr>
          <p:cNvPr id="19" name="Text 15"/>
          <p:cNvSpPr/>
          <p:nvPr/>
        </p:nvSpPr>
        <p:spPr>
          <a:xfrm>
            <a:off x="6029325" y="240982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系统架构</a:t>
            </a:r>
            <a:endParaRPr lang="en-US" sz="1200" dirty="0"/>
          </a:p>
        </p:txBody>
      </p:sp>
      <p:sp>
        <p:nvSpPr>
          <p:cNvPr id="20" name="Text 16"/>
          <p:cNvSpPr/>
          <p:nvPr/>
        </p:nvSpPr>
        <p:spPr>
          <a:xfrm>
            <a:off x="6081713" y="278130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结合多语言优势，构建高效且可扩展的系统结构。</a:t>
            </a:r>
            <a:endParaRPr lang="en-US" sz="1050" dirty="0"/>
          </a:p>
        </p:txBody>
      </p:sp>
      <p:sp>
        <p:nvSpPr>
          <p:cNvPr id="21" name="Text 17"/>
          <p:cNvSpPr/>
          <p:nvPr/>
        </p:nvSpPr>
        <p:spPr>
          <a:xfrm>
            <a:off x="6081713" y="323850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灵活整合数据库与服务层，实现稳定可靠的架构设计。</a:t>
            </a:r>
            <a:endParaRPr lang="en-US" sz="1050" dirty="0"/>
          </a:p>
        </p:txBody>
      </p:sp>
      <p:sp>
        <p:nvSpPr>
          <p:cNvPr id="22" name="Text 18"/>
          <p:cNvSpPr/>
          <p:nvPr/>
        </p:nvSpPr>
        <p:spPr>
          <a:xfrm>
            <a:off x="6029325" y="3867150"/>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技术融合</a:t>
            </a:r>
            <a:endParaRPr lang="en-US" sz="1200" dirty="0"/>
          </a:p>
        </p:txBody>
      </p:sp>
      <p:sp>
        <p:nvSpPr>
          <p:cNvPr id="23" name="Text 19"/>
          <p:cNvSpPr/>
          <p:nvPr/>
        </p:nvSpPr>
        <p:spPr>
          <a:xfrm>
            <a:off x="6081713" y="4238625"/>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根据项目需求选择合适技术栈，提升开发效率。</a:t>
            </a:r>
            <a:endParaRPr lang="en-US" sz="1050" dirty="0"/>
          </a:p>
        </p:txBody>
      </p:sp>
      <p:sp>
        <p:nvSpPr>
          <p:cNvPr id="24" name="Text 20"/>
          <p:cNvSpPr/>
          <p:nvPr/>
        </p:nvSpPr>
        <p:spPr>
          <a:xfrm>
            <a:off x="6081713" y="4695825"/>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综合运用语言与数据库特性，实现最优解决方案。</a:t>
            </a:r>
            <a:endParaRPr lang="en-US" sz="1050" dirty="0"/>
          </a:p>
        </p:txBody>
      </p:sp>
      <p:sp>
        <p:nvSpPr>
          <p:cNvPr id="25" name="Text 21"/>
          <p:cNvSpPr/>
          <p:nvPr/>
        </p:nvSpPr>
        <p:spPr>
          <a:xfrm>
            <a:off x="6029325" y="5324475"/>
            <a:ext cx="847725" cy="285750"/>
          </a:xfrm>
          <a:prstGeom prst="rect">
            <a:avLst/>
          </a:prstGeom>
          <a:noFill/>
        </p:spPr>
        <p:txBody>
          <a:bodyPr vert="horz" wrap="square" lIns="0" tIns="0" rIns="0" bIns="0" rtlCol="0" anchor="ctr"/>
          <a:lstStyle/>
          <a:p>
            <a:pPr marL="0" indent="0">
              <a:lnSpc>
                <a:spcPts val="1950"/>
              </a:lnSpc>
              <a:buNone/>
            </a:pPr>
            <a:r>
              <a:rPr lang="en-US" sz="120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性能调优</a:t>
            </a:r>
            <a:endParaRPr lang="en-US" sz="1200" dirty="0"/>
          </a:p>
        </p:txBody>
      </p:sp>
      <p:sp>
        <p:nvSpPr>
          <p:cNvPr id="26" name="Text 22"/>
          <p:cNvSpPr/>
          <p:nvPr/>
        </p:nvSpPr>
        <p:spPr>
          <a:xfrm>
            <a:off x="6081713" y="569595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分析系统瓶颈，针对性优化代码与资源配置。</a:t>
            </a:r>
            <a:endParaRPr lang="en-US" sz="1050" dirty="0"/>
          </a:p>
        </p:txBody>
      </p:sp>
      <p:sp>
        <p:nvSpPr>
          <p:cNvPr id="27" name="Text 23"/>
          <p:cNvSpPr/>
          <p:nvPr/>
        </p:nvSpPr>
        <p:spPr>
          <a:xfrm>
            <a:off x="6081713" y="6153150"/>
            <a:ext cx="2643188"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监控运行状态，持续改进系统响应与资源利用率。</a:t>
            </a:r>
            <a:endParaRPr lang="en-US" sz="105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性格乐观开朗，积极向上，具备强大的心理韧性</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381000" y="1428750"/>
            <a:ext cx="8382000" cy="2390775"/>
          </a:xfrm>
          <a:prstGeom prst="rect">
            <a:avLst/>
          </a:prstGeom>
        </p:spPr>
      </p:pic>
      <p:sp>
        <p:nvSpPr>
          <p:cNvPr id="8" name="Text 3"/>
          <p:cNvSpPr/>
          <p:nvPr/>
        </p:nvSpPr>
        <p:spPr>
          <a:xfrm>
            <a:off x="781050"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阳光心态</a:t>
            </a:r>
            <a:endParaRPr lang="en-US" sz="1200" dirty="0"/>
          </a:p>
        </p:txBody>
      </p:sp>
      <p:sp>
        <p:nvSpPr>
          <p:cNvPr id="9" name="Text 4"/>
          <p:cNvSpPr/>
          <p:nvPr/>
        </p:nvSpPr>
        <p:spPr>
          <a:xfrm>
            <a:off x="781050"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保持积极乐观的情绪状态。面对困难时展现正向思维。为团队营造轻松正面的氛围。</a:t>
            </a:r>
            <a:endParaRPr lang="en-US" sz="1050" dirty="0"/>
          </a:p>
        </p:txBody>
      </p:sp>
      <p:sp>
        <p:nvSpPr>
          <p:cNvPr id="10" name="Text 5"/>
          <p:cNvSpPr/>
          <p:nvPr/>
        </p:nvSpPr>
        <p:spPr>
          <a:xfrm>
            <a:off x="2757488"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抗压能力</a:t>
            </a:r>
            <a:endParaRPr lang="en-US" sz="1200" dirty="0"/>
          </a:p>
        </p:txBody>
      </p:sp>
      <p:sp>
        <p:nvSpPr>
          <p:cNvPr id="11" name="Text 6"/>
          <p:cNvSpPr/>
          <p:nvPr/>
        </p:nvSpPr>
        <p:spPr>
          <a:xfrm>
            <a:off x="2757488"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在高压环境中稳定发挥。有效管理压力与情绪波动。确保任务持续推进不中断。</a:t>
            </a:r>
            <a:endParaRPr lang="en-US" sz="1050" dirty="0"/>
          </a:p>
        </p:txBody>
      </p:sp>
      <p:sp>
        <p:nvSpPr>
          <p:cNvPr id="12" name="Text 7"/>
          <p:cNvSpPr/>
          <p:nvPr/>
        </p:nvSpPr>
        <p:spPr>
          <a:xfrm>
            <a:off x="4733925"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情绪管理</a:t>
            </a:r>
            <a:endParaRPr lang="en-US" sz="1200" dirty="0"/>
          </a:p>
        </p:txBody>
      </p:sp>
      <p:sp>
        <p:nvSpPr>
          <p:cNvPr id="13" name="Text 8"/>
          <p:cNvSpPr/>
          <p:nvPr/>
        </p:nvSpPr>
        <p:spPr>
          <a:xfrm>
            <a:off x="4733925" y="1843088"/>
            <a:ext cx="1557338" cy="8763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在高强度任务中保持冷静。合理调节自身情绪反应。提升应对突发情况的韧性。</a:t>
            </a:r>
            <a:endParaRPr lang="en-US" sz="1050" dirty="0"/>
          </a:p>
        </p:txBody>
      </p:sp>
      <p:sp>
        <p:nvSpPr>
          <p:cNvPr id="14" name="Text 9"/>
          <p:cNvSpPr/>
          <p:nvPr/>
        </p:nvSpPr>
        <p:spPr>
          <a:xfrm>
            <a:off x="6710363" y="1466850"/>
            <a:ext cx="1557338"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积极应对</a:t>
            </a:r>
            <a:endParaRPr lang="en-US" sz="1200" dirty="0"/>
          </a:p>
        </p:txBody>
      </p:sp>
      <p:sp>
        <p:nvSpPr>
          <p:cNvPr id="15" name="Text 10"/>
          <p:cNvSpPr/>
          <p:nvPr/>
        </p:nvSpPr>
        <p:spPr>
          <a:xfrm>
            <a:off x="6710363" y="1843088"/>
            <a:ext cx="1557338" cy="66675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主动面对挑战与变化。迅速调整策略适应新环境。持续推动工作高效进行。</a:t>
            </a:r>
            <a:endParaRPr lang="en-US" sz="1050" dirty="0"/>
          </a:p>
        </p:txBody>
      </p:sp>
      <p:sp>
        <p:nvSpPr>
          <p:cNvPr id="16" name="Text 11"/>
          <p:cNvSpPr/>
          <p:nvPr/>
        </p:nvSpPr>
        <p:spPr>
          <a:xfrm>
            <a:off x="781050" y="2852737"/>
            <a:ext cx="3533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团队激励</a:t>
            </a:r>
            <a:endParaRPr lang="en-US" sz="1200" dirty="0"/>
          </a:p>
        </p:txBody>
      </p:sp>
      <p:sp>
        <p:nvSpPr>
          <p:cNvPr id="17" name="Text 12"/>
          <p:cNvSpPr/>
          <p:nvPr/>
        </p:nvSpPr>
        <p:spPr>
          <a:xfrm>
            <a:off x="781050" y="3228975"/>
            <a:ext cx="3533775"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以乐观态度影响他人。传递正能量增强士气。促进团队协作与信任感。</a:t>
            </a:r>
            <a:endParaRPr lang="en-US" sz="1050" dirty="0"/>
          </a:p>
        </p:txBody>
      </p:sp>
      <p:sp>
        <p:nvSpPr>
          <p:cNvPr id="18" name="Text 13"/>
          <p:cNvSpPr/>
          <p:nvPr/>
        </p:nvSpPr>
        <p:spPr>
          <a:xfrm>
            <a:off x="4733925" y="2852737"/>
            <a:ext cx="3533775" cy="252413"/>
          </a:xfrm>
          <a:prstGeom prst="rect">
            <a:avLst/>
          </a:prstGeom>
          <a:noFill/>
        </p:spPr>
        <p:txBody>
          <a:bodyPr vert="horz" wrap="square" lIns="0" tIns="0" rIns="0" bIns="0" rtlCol="0" anchor="ctr"/>
          <a:lstStyle/>
          <a:p>
            <a:pPr marL="0" indent="0" algn="ct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协作增效</a:t>
            </a:r>
            <a:endParaRPr lang="en-US" sz="1200" dirty="0"/>
          </a:p>
        </p:txBody>
      </p:sp>
      <p:sp>
        <p:nvSpPr>
          <p:cNvPr id="19" name="Text 14"/>
          <p:cNvSpPr/>
          <p:nvPr/>
        </p:nvSpPr>
        <p:spPr>
          <a:xfrm>
            <a:off x="4733925" y="3228975"/>
            <a:ext cx="3533775" cy="457200"/>
          </a:xfrm>
          <a:prstGeom prst="rect">
            <a:avLst/>
          </a:prstGeom>
          <a:noFill/>
        </p:spPr>
        <p:txBody>
          <a:bodyPr vert="horz" wrap="square" lIns="0" tIns="0" rIns="0" bIns="0" rtlCol="0" anchor="ctr"/>
          <a:lstStyle/>
          <a:p>
            <a:pPr marL="0" indent="0" algn="ct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通过正向互动提升效率。增强团队凝聚力与向心力。共同达成高难度目标。</a:t>
            </a:r>
            <a:endParaRPr lang="en-US" sz="105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编程基础扎实：熟练掌握Java、C++等主流语言</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1447800"/>
            <a:ext cx="4171950" cy="1409700"/>
          </a:xfrm>
          <a:prstGeom prst="rect">
            <a:avLst/>
          </a:prstGeom>
        </p:spPr>
      </p:pic>
      <p:sp>
        <p:nvSpPr>
          <p:cNvPr id="7" name="Text 3"/>
          <p:cNvSpPr/>
          <p:nvPr/>
        </p:nvSpPr>
        <p:spPr>
          <a:xfrm>
            <a:off x="600075" y="17597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语言掌握全面</a:t>
            </a:r>
            <a:endParaRPr lang="en-US" sz="1200" dirty="0"/>
          </a:p>
        </p:txBody>
      </p:sp>
      <p:sp>
        <p:nvSpPr>
          <p:cNvPr id="8" name="Text 4"/>
          <p:cNvSpPr/>
          <p:nvPr/>
        </p:nvSpPr>
        <p:spPr>
          <a:xfrm>
            <a:off x="600075" y="20502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熟练运用Java与C++，具备扎实的面向对象编程能力与系统设计基础。</a:t>
            </a:r>
            <a:endParaRPr lang="en-US" sz="1050" dirty="0"/>
          </a:p>
        </p:txBody>
      </p:sp>
      <p:pic>
        <p:nvPicPr>
          <p:cNvPr id="9" name="Image 2" descr="preencoded.png"/>
          <p:cNvPicPr>
            <a:picLocks noChangeAspect="1"/>
          </p:cNvPicPr>
          <p:nvPr/>
        </p:nvPicPr>
        <p:blipFill>
          <a:blip r:embed="rId5"/>
          <a:srcRect/>
          <a:stretch>
            <a:fillRect/>
          </a:stretch>
        </p:blipFill>
        <p:spPr>
          <a:xfrm>
            <a:off x="4572000" y="1447800"/>
            <a:ext cx="4171950" cy="1409700"/>
          </a:xfrm>
          <a:prstGeom prst="rect">
            <a:avLst/>
          </a:prstGeom>
        </p:spPr>
      </p:pic>
      <p:sp>
        <p:nvSpPr>
          <p:cNvPr id="10" name="Text 5"/>
          <p:cNvSpPr/>
          <p:nvPr/>
        </p:nvSpPr>
        <p:spPr>
          <a:xfrm>
            <a:off x="5972175" y="1759744"/>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代码功底深厚</a:t>
            </a:r>
            <a:endParaRPr lang="en-US" sz="1200" dirty="0"/>
          </a:p>
        </p:txBody>
      </p:sp>
      <p:sp>
        <p:nvSpPr>
          <p:cNvPr id="11" name="Text 6"/>
          <p:cNvSpPr/>
          <p:nvPr/>
        </p:nvSpPr>
        <p:spPr>
          <a:xfrm>
            <a:off x="5972175" y="20502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注重代码质量与可维护性，能高效编写稳定可靠的程序模块。</a:t>
            </a:r>
            <a:endParaRPr lang="en-US" sz="1050" dirty="0"/>
          </a:p>
        </p:txBody>
      </p:sp>
      <p:pic>
        <p:nvPicPr>
          <p:cNvPr id="12" name="Image 3" descr="preencoded.png"/>
          <p:cNvPicPr>
            <a:picLocks noChangeAspect="1"/>
          </p:cNvPicPr>
          <p:nvPr/>
        </p:nvPicPr>
        <p:blipFill>
          <a:blip r:embed="rId6"/>
          <a:srcRect/>
          <a:stretch>
            <a:fillRect/>
          </a:stretch>
        </p:blipFill>
        <p:spPr>
          <a:xfrm>
            <a:off x="400050" y="2857500"/>
            <a:ext cx="4171950" cy="1409700"/>
          </a:xfrm>
          <a:prstGeom prst="rect">
            <a:avLst/>
          </a:prstGeom>
        </p:spPr>
      </p:pic>
      <p:sp>
        <p:nvSpPr>
          <p:cNvPr id="13" name="Text 7"/>
          <p:cNvSpPr/>
          <p:nvPr/>
        </p:nvSpPr>
        <p:spPr>
          <a:xfrm>
            <a:off x="600075" y="316944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多语言协同应用</a:t>
            </a:r>
            <a:endParaRPr lang="en-US" sz="1200" dirty="0"/>
          </a:p>
        </p:txBody>
      </p:sp>
      <p:sp>
        <p:nvSpPr>
          <p:cNvPr id="14" name="Text 8"/>
          <p:cNvSpPr/>
          <p:nvPr/>
        </p:nvSpPr>
        <p:spPr>
          <a:xfrm>
            <a:off x="600075" y="345995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能够根据项目需求灵活选择技术栈，实现前后端协同开发。</a:t>
            </a:r>
            <a:endParaRPr lang="en-US" sz="1050" dirty="0"/>
          </a:p>
        </p:txBody>
      </p:sp>
      <p:pic>
        <p:nvPicPr>
          <p:cNvPr id="15" name="Image 4" descr="preencoded.png"/>
          <p:cNvPicPr>
            <a:picLocks noChangeAspect="1"/>
          </p:cNvPicPr>
          <p:nvPr/>
        </p:nvPicPr>
        <p:blipFill>
          <a:blip r:embed="rId7"/>
          <a:srcRect/>
          <a:stretch>
            <a:fillRect/>
          </a:stretch>
        </p:blipFill>
        <p:spPr>
          <a:xfrm>
            <a:off x="4572000" y="2857500"/>
            <a:ext cx="4171950" cy="1409700"/>
          </a:xfrm>
          <a:prstGeom prst="rect">
            <a:avLst/>
          </a:prstGeom>
        </p:spPr>
      </p:pic>
      <p:sp>
        <p:nvSpPr>
          <p:cNvPr id="16" name="Text 9"/>
          <p:cNvSpPr/>
          <p:nvPr/>
        </p:nvSpPr>
        <p:spPr>
          <a:xfrm>
            <a:off x="5972175" y="3169444"/>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持续学习提升</a:t>
            </a:r>
            <a:endParaRPr lang="en-US" sz="1200" dirty="0"/>
          </a:p>
        </p:txBody>
      </p:sp>
      <p:sp>
        <p:nvSpPr>
          <p:cNvPr id="17" name="Text 10"/>
          <p:cNvSpPr/>
          <p:nvPr/>
        </p:nvSpPr>
        <p:spPr>
          <a:xfrm>
            <a:off x="5972175" y="345995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积极跟进技术发展，不断深化对编程语言底层机制的理解与应用。</a:t>
            </a:r>
            <a:endParaRPr lang="en-US" sz="105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a:fillRect/>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倾向于测试或前端开发岗位，关注产品质量与用户体验优化</a:t>
            </a:r>
            <a:endParaRPr lang="en-US" sz="2250" dirty="0"/>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a:fillRect/>
          </a:stretch>
        </p:blipFill>
        <p:spPr>
          <a:xfrm>
            <a:off x="400050" y="2019300"/>
            <a:ext cx="2085975" cy="2338388"/>
          </a:xfrm>
          <a:prstGeom prst="rect">
            <a:avLst/>
          </a:prstGeom>
        </p:spPr>
      </p:pic>
      <p:sp>
        <p:nvSpPr>
          <p:cNvPr id="8" name="Text 3"/>
          <p:cNvSpPr/>
          <p:nvPr/>
        </p:nvSpPr>
        <p:spPr>
          <a:xfrm>
            <a:off x="752475" y="2800350"/>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岗位适配性</a:t>
            </a:r>
            <a:endParaRPr lang="en-US" sz="1200" dirty="0"/>
          </a:p>
        </p:txBody>
      </p:sp>
      <p:sp>
        <p:nvSpPr>
          <p:cNvPr id="9" name="Text 4"/>
          <p:cNvSpPr/>
          <p:nvPr/>
        </p:nvSpPr>
        <p:spPr>
          <a:xfrm>
            <a:off x="752475" y="3090863"/>
            <a:ext cx="1381125" cy="8763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结合性格优势与技术基础，精准定位测试与前端开发双路径发展方向。</a:t>
            </a:r>
            <a:endParaRPr lang="en-US" sz="1050" dirty="0"/>
          </a:p>
        </p:txBody>
      </p:sp>
      <p:pic>
        <p:nvPicPr>
          <p:cNvPr id="10" name="Image 3" descr="preencoded.png"/>
          <p:cNvPicPr>
            <a:picLocks noChangeAspect="1"/>
          </p:cNvPicPr>
          <p:nvPr/>
        </p:nvPicPr>
        <p:blipFill>
          <a:blip r:embed="rId6"/>
          <a:srcRect/>
          <a:stretch>
            <a:fillRect/>
          </a:stretch>
        </p:blipFill>
        <p:spPr>
          <a:xfrm>
            <a:off x="2486025" y="2019300"/>
            <a:ext cx="2085975" cy="2338388"/>
          </a:xfrm>
          <a:prstGeom prst="rect">
            <a:avLst/>
          </a:prstGeom>
        </p:spPr>
      </p:pic>
      <p:sp>
        <p:nvSpPr>
          <p:cNvPr id="11" name="Text 5"/>
          <p:cNvSpPr/>
          <p:nvPr/>
        </p:nvSpPr>
        <p:spPr>
          <a:xfrm>
            <a:off x="283845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质量保障力</a:t>
            </a:r>
            <a:endParaRPr lang="en-US" sz="1200" dirty="0"/>
          </a:p>
        </p:txBody>
      </p:sp>
      <p:sp>
        <p:nvSpPr>
          <p:cNvPr id="12" name="Text 6"/>
          <p:cNvSpPr/>
          <p:nvPr/>
        </p:nvSpPr>
        <p:spPr>
          <a:xfrm>
            <a:off x="283845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注重细节验证与系统稳定性，致力于提升软件整体质量标准。</a:t>
            </a:r>
            <a:endParaRPr lang="en-US" sz="1050" dirty="0"/>
          </a:p>
        </p:txBody>
      </p:sp>
      <p:pic>
        <p:nvPicPr>
          <p:cNvPr id="13" name="Image 4" descr="preencoded.png"/>
          <p:cNvPicPr>
            <a:picLocks noChangeAspect="1"/>
          </p:cNvPicPr>
          <p:nvPr/>
        </p:nvPicPr>
        <p:blipFill>
          <a:blip r:embed="rId7"/>
          <a:srcRect/>
          <a:stretch>
            <a:fillRect/>
          </a:stretch>
        </p:blipFill>
        <p:spPr>
          <a:xfrm>
            <a:off x="4572000" y="2019300"/>
            <a:ext cx="2085975" cy="2338388"/>
          </a:xfrm>
          <a:prstGeom prst="rect">
            <a:avLst/>
          </a:prstGeom>
        </p:spPr>
      </p:pic>
      <p:sp>
        <p:nvSpPr>
          <p:cNvPr id="14" name="Text 7"/>
          <p:cNvSpPr/>
          <p:nvPr/>
        </p:nvSpPr>
        <p:spPr>
          <a:xfrm>
            <a:off x="4924425"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用户视角思维</a:t>
            </a:r>
            <a:endParaRPr lang="en-US" sz="1200" dirty="0"/>
          </a:p>
        </p:txBody>
      </p:sp>
      <p:sp>
        <p:nvSpPr>
          <p:cNvPr id="15" name="Text 8"/>
          <p:cNvSpPr/>
          <p:nvPr/>
        </p:nvSpPr>
        <p:spPr>
          <a:xfrm>
            <a:off x="4924425"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以用户体验为核心，推动界面友好性与功能一致性的双重优化。</a:t>
            </a:r>
            <a:endParaRPr lang="en-US" sz="1050" dirty="0"/>
          </a:p>
        </p:txBody>
      </p:sp>
      <p:pic>
        <p:nvPicPr>
          <p:cNvPr id="16" name="Image 5" descr="preencoded.png"/>
          <p:cNvPicPr>
            <a:picLocks noChangeAspect="1"/>
          </p:cNvPicPr>
          <p:nvPr/>
        </p:nvPicPr>
        <p:blipFill>
          <a:blip r:embed="rId8"/>
          <a:srcRect/>
          <a:stretch>
            <a:fillRect/>
          </a:stretch>
        </p:blipFill>
        <p:spPr>
          <a:xfrm>
            <a:off x="6657975" y="2019300"/>
            <a:ext cx="2085975" cy="2338388"/>
          </a:xfrm>
          <a:prstGeom prst="rect">
            <a:avLst/>
          </a:prstGeom>
        </p:spPr>
      </p:pic>
      <p:sp>
        <p:nvSpPr>
          <p:cNvPr id="17" name="Text 9"/>
          <p:cNvSpPr/>
          <p:nvPr/>
        </p:nvSpPr>
        <p:spPr>
          <a:xfrm>
            <a:off x="7010400" y="2869406"/>
            <a:ext cx="1381125" cy="252413"/>
          </a:xfrm>
          <a:prstGeom prst="rect">
            <a:avLst/>
          </a:prstGeom>
          <a:noFill/>
        </p:spPr>
        <p:txBody>
          <a:bodyPr vert="horz" wrap="square" lIns="0" tIns="0" rIns="0" bIns="0" rtlCol="0" anchor="ctr"/>
          <a:lstStyle/>
          <a:p>
            <a:pPr marL="0" indent="0" algn="l">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持续改进意识</a:t>
            </a:r>
            <a:endParaRPr lang="en-US" sz="1200" dirty="0"/>
          </a:p>
        </p:txBody>
      </p:sp>
      <p:sp>
        <p:nvSpPr>
          <p:cNvPr id="18" name="Text 10"/>
          <p:cNvSpPr/>
          <p:nvPr/>
        </p:nvSpPr>
        <p:spPr>
          <a:xfrm>
            <a:off x="7010400" y="3159919"/>
            <a:ext cx="1381125" cy="66675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善于总结反馈，在迭代中不断提升产品可靠性与交互流畅度。</a:t>
            </a:r>
            <a:endParaRPr lang="en-US" sz="10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游戏爱好者，在策略游戏中锤炼专注力与系统性思维能力</a:t>
            </a: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t="20395" b="20395"/>
          <a:stretch>
            <a:fillRect/>
          </a:stretch>
        </p:blipFill>
        <p:spPr>
          <a:xfrm>
            <a:off x="571500" y="2000250"/>
            <a:ext cx="2413000" cy="1428750"/>
          </a:xfrm>
          <a:prstGeom prst="rect">
            <a:avLst/>
          </a:prstGeom>
        </p:spPr>
      </p:pic>
      <p:sp>
        <p:nvSpPr>
          <p:cNvPr id="7" name="Text 3"/>
          <p:cNvSpPr/>
          <p:nvPr/>
        </p:nvSpPr>
        <p:spPr>
          <a:xfrm>
            <a:off x="666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策略游戏历练</a:t>
            </a:r>
            <a:endParaRPr lang="en-US" sz="1200" dirty="0"/>
          </a:p>
        </p:txBody>
      </p:sp>
      <p:sp>
        <p:nvSpPr>
          <p:cNvPr id="8" name="Text 4"/>
          <p:cNvSpPr/>
          <p:nvPr/>
        </p:nvSpPr>
        <p:spPr>
          <a:xfrm>
            <a:off x="666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通过深度参与策略类游戏，持续锻炼逻辑分析与全局规划能力。</a:t>
            </a:r>
            <a:endParaRPr lang="en-US" sz="1050" dirty="0"/>
          </a:p>
        </p:txBody>
      </p:sp>
      <p:pic>
        <p:nvPicPr>
          <p:cNvPr id="9" name="Image 2" descr="preencoded.png"/>
          <p:cNvPicPr>
            <a:picLocks noChangeAspect="1"/>
          </p:cNvPicPr>
          <p:nvPr/>
        </p:nvPicPr>
        <p:blipFill>
          <a:blip r:embed="rId5"/>
          <a:srcRect t="20395" b="20395"/>
          <a:stretch>
            <a:fillRect/>
          </a:stretch>
        </p:blipFill>
        <p:spPr>
          <a:xfrm>
            <a:off x="3365500" y="2000250"/>
            <a:ext cx="2413000" cy="1428750"/>
          </a:xfrm>
          <a:prstGeom prst="rect">
            <a:avLst/>
          </a:prstGeom>
        </p:spPr>
      </p:pic>
      <p:sp>
        <p:nvSpPr>
          <p:cNvPr id="10" name="Text 5"/>
          <p:cNvSpPr/>
          <p:nvPr/>
        </p:nvSpPr>
        <p:spPr>
          <a:xfrm>
            <a:off x="3460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专注力提升</a:t>
            </a:r>
            <a:endParaRPr lang="en-US" sz="1200" dirty="0"/>
          </a:p>
        </p:txBody>
      </p:sp>
      <p:sp>
        <p:nvSpPr>
          <p:cNvPr id="11" name="Text 6"/>
          <p:cNvSpPr/>
          <p:nvPr/>
        </p:nvSpPr>
        <p:spPr>
          <a:xfrm>
            <a:off x="3460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在复杂游戏环境中保持高度集中，增强问题定位与解决效率。</a:t>
            </a:r>
            <a:endParaRPr lang="en-US" sz="1050" dirty="0"/>
          </a:p>
        </p:txBody>
      </p:sp>
      <p:pic>
        <p:nvPicPr>
          <p:cNvPr id="12" name="Image 3" descr="preencoded.png"/>
          <p:cNvPicPr>
            <a:picLocks noChangeAspect="1"/>
          </p:cNvPicPr>
          <p:nvPr/>
        </p:nvPicPr>
        <p:blipFill>
          <a:blip r:embed="rId6"/>
          <a:srcRect t="20395" b="20395"/>
          <a:stretch>
            <a:fillRect/>
          </a:stretch>
        </p:blipFill>
        <p:spPr>
          <a:xfrm>
            <a:off x="6159500" y="2000250"/>
            <a:ext cx="2413000" cy="1428750"/>
          </a:xfrm>
          <a:prstGeom prst="rect">
            <a:avLst/>
          </a:prstGeom>
        </p:spPr>
      </p:pic>
      <p:sp>
        <p:nvSpPr>
          <p:cNvPr id="13" name="Text 7"/>
          <p:cNvSpPr/>
          <p:nvPr/>
        </p:nvSpPr>
        <p:spPr>
          <a:xfrm>
            <a:off x="6254750" y="3619500"/>
            <a:ext cx="2222500" cy="209550"/>
          </a:xfrm>
          <a:prstGeom prst="rect">
            <a:avLst/>
          </a:prstGeom>
          <a:noFill/>
        </p:spPr>
        <p:txBody>
          <a:bodyPr vert="horz" wrap="square" lIns="0" tIns="0" rIns="0" bIns="0" rtlCol="0" anchor="ctr"/>
          <a:lstStyle/>
          <a:p>
            <a:pPr marL="0" indent="0" algn="ctr">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思维系统化</a:t>
            </a:r>
            <a:endParaRPr lang="en-US" sz="1200" dirty="0"/>
          </a:p>
        </p:txBody>
      </p:sp>
      <p:sp>
        <p:nvSpPr>
          <p:cNvPr id="14" name="Text 8"/>
          <p:cNvSpPr/>
          <p:nvPr/>
        </p:nvSpPr>
        <p:spPr>
          <a:xfrm>
            <a:off x="6254750" y="3867150"/>
            <a:ext cx="2222500" cy="419100"/>
          </a:xfrm>
          <a:prstGeom prst="rect">
            <a:avLst/>
          </a:prstGeom>
          <a:noFill/>
        </p:spPr>
        <p:txBody>
          <a:bodyPr vert="horz" wrap="square" lIns="0" tIns="0" rIns="0" bIns="0" rtlCol="0" anchor="ctr"/>
          <a:lstStyle/>
          <a:p>
            <a:pPr marL="0" indent="0" algn="ctr">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从游戏中提炼结构化思维模式，助力测试与前端开发工作。</a:t>
            </a:r>
            <a:endParaRPr lang="en-US" sz="105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文本框 5"/>
          <p:cNvSpPr txBox="1"/>
          <p:nvPr/>
        </p:nvSpPr>
        <p:spPr>
          <a:xfrm>
            <a:off x="419735" y="346710"/>
            <a:ext cx="3964940" cy="706755"/>
          </a:xfrm>
          <a:prstGeom prst="rect">
            <a:avLst/>
          </a:prstGeom>
          <a:noFill/>
        </p:spPr>
        <p:txBody>
          <a:bodyPr wrap="square" rtlCol="0">
            <a:spAutoFit/>
          </a:bodyPr>
          <a:lstStyle/>
          <a:p>
            <a:r>
              <a:rPr lang="zh-CN" altLang="en-US" sz="4000" b="1" dirty="0">
                <a:ln w="10160">
                  <a:solidFill>
                    <a:schemeClr val="accent5"/>
                  </a:solidFill>
                  <a:prstDash val="solid"/>
                </a:ln>
                <a:solidFill>
                  <a:srgbClr val="FFFFFF"/>
                </a:solidFill>
                <a:effectLst>
                  <a:outerShdw blurRad="50800" dist="38100" dir="2700000" algn="tl" rotWithShape="0">
                    <a:prstClr val="black">
                      <a:alpha val="40000"/>
                    </a:prstClr>
                  </a:outerShdw>
                </a:effectLst>
              </a:rPr>
              <a:t>团队合照</a:t>
            </a:r>
          </a:p>
        </p:txBody>
      </p:sp>
      <p:pic>
        <p:nvPicPr>
          <p:cNvPr id="7" name="图片 6"/>
          <p:cNvPicPr>
            <a:picLocks noChangeAspect="1"/>
          </p:cNvPicPr>
          <p:nvPr/>
        </p:nvPicPr>
        <p:blipFill>
          <a:blip r:embed="rId4"/>
          <a:stretch>
            <a:fillRect/>
          </a:stretch>
        </p:blipFill>
        <p:spPr>
          <a:xfrm>
            <a:off x="1913890" y="1177290"/>
            <a:ext cx="5161280" cy="3870325"/>
          </a:xfrm>
          <a:prstGeom prst="rect">
            <a:avLst/>
          </a:prstGeom>
        </p:spPr>
      </p:pic>
      <p:sp>
        <p:nvSpPr>
          <p:cNvPr id="9" name="文本框 8"/>
          <p:cNvSpPr txBox="1"/>
          <p:nvPr/>
        </p:nvSpPr>
        <p:spPr>
          <a:xfrm>
            <a:off x="298450" y="140589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架构大师</a:t>
            </a:r>
          </a:p>
        </p:txBody>
      </p:sp>
      <p:sp>
        <p:nvSpPr>
          <p:cNvPr id="12" name="文本框 11"/>
          <p:cNvSpPr txBox="1"/>
          <p:nvPr/>
        </p:nvSpPr>
        <p:spPr>
          <a:xfrm>
            <a:off x="298450" y="327787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生龙活虎</a:t>
            </a:r>
          </a:p>
        </p:txBody>
      </p:sp>
      <p:sp>
        <p:nvSpPr>
          <p:cNvPr id="13" name="文本框 12"/>
          <p:cNvSpPr txBox="1"/>
          <p:nvPr/>
        </p:nvSpPr>
        <p:spPr>
          <a:xfrm>
            <a:off x="1129030" y="1788795"/>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创新思维</a:t>
            </a:r>
          </a:p>
        </p:txBody>
      </p:sp>
      <p:sp>
        <p:nvSpPr>
          <p:cNvPr id="14" name="文本框 13"/>
          <p:cNvSpPr txBox="1"/>
          <p:nvPr/>
        </p:nvSpPr>
        <p:spPr>
          <a:xfrm>
            <a:off x="1129030" y="359029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精益求精</a:t>
            </a:r>
          </a:p>
        </p:txBody>
      </p:sp>
      <p:sp>
        <p:nvSpPr>
          <p:cNvPr id="15" name="文本框 14"/>
          <p:cNvSpPr txBox="1"/>
          <p:nvPr/>
        </p:nvSpPr>
        <p:spPr>
          <a:xfrm>
            <a:off x="7485380" y="1788795"/>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并肩作战</a:t>
            </a:r>
          </a:p>
        </p:txBody>
      </p:sp>
      <p:sp>
        <p:nvSpPr>
          <p:cNvPr id="16" name="文本框 15"/>
          <p:cNvSpPr txBox="1"/>
          <p:nvPr/>
        </p:nvSpPr>
        <p:spPr>
          <a:xfrm>
            <a:off x="8330565" y="140589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思维敏捷</a:t>
            </a:r>
          </a:p>
        </p:txBody>
      </p:sp>
      <p:sp>
        <p:nvSpPr>
          <p:cNvPr id="17" name="文本框 16"/>
          <p:cNvSpPr txBox="1"/>
          <p:nvPr/>
        </p:nvSpPr>
        <p:spPr>
          <a:xfrm>
            <a:off x="7485380" y="3590290"/>
            <a:ext cx="459740" cy="1066165"/>
          </a:xfrm>
          <a:prstGeom prst="rect">
            <a:avLst/>
          </a:prstGeom>
          <a:noFill/>
        </p:spPr>
        <p:txBody>
          <a:bodyPr vert="eaVert" wrap="square" rtlCol="0">
            <a:spAutoFit/>
          </a:bodyPr>
          <a:lstStyle/>
          <a:p>
            <a:r>
              <a:rPr lang="en-US" altLang="zh-CN">
                <a:ln w="22225">
                  <a:solidFill>
                    <a:schemeClr val="accent2"/>
                  </a:solidFill>
                  <a:prstDash val="solid"/>
                </a:ln>
                <a:solidFill>
                  <a:schemeClr val="accent2">
                    <a:lumMod val="40000"/>
                    <a:lumOff val="60000"/>
                  </a:schemeClr>
                </a:solidFill>
                <a:effectLst/>
              </a:rPr>
              <a:t> </a:t>
            </a:r>
            <a:r>
              <a:rPr lang="zh-CN" altLang="en-US">
                <a:ln w="22225">
                  <a:solidFill>
                    <a:schemeClr val="accent2"/>
                  </a:solidFill>
                  <a:prstDash val="solid"/>
                </a:ln>
                <a:solidFill>
                  <a:schemeClr val="accent2">
                    <a:lumMod val="40000"/>
                    <a:lumOff val="60000"/>
                  </a:schemeClr>
                </a:solidFill>
                <a:effectLst/>
              </a:rPr>
              <a:t>逻辑缜密</a:t>
            </a:r>
          </a:p>
        </p:txBody>
      </p:sp>
      <p:sp>
        <p:nvSpPr>
          <p:cNvPr id="18" name="文本框 17"/>
          <p:cNvSpPr txBox="1"/>
          <p:nvPr/>
        </p:nvSpPr>
        <p:spPr>
          <a:xfrm>
            <a:off x="8277860" y="3277870"/>
            <a:ext cx="459740" cy="1066165"/>
          </a:xfrm>
          <a:prstGeom prst="rect">
            <a:avLst/>
          </a:prstGeom>
          <a:noFill/>
        </p:spPr>
        <p:txBody>
          <a:bodyPr vert="eaVert" wrap="square" rtlCol="0">
            <a:spAutoFit/>
          </a:bodyPr>
          <a:lstStyle/>
          <a:p>
            <a:r>
              <a:rPr lang="zh-CN" altLang="en-US">
                <a:ln w="22225">
                  <a:solidFill>
                    <a:schemeClr val="accent2"/>
                  </a:solidFill>
                  <a:prstDash val="solid"/>
                </a:ln>
                <a:solidFill>
                  <a:schemeClr val="accent2">
                    <a:lumMod val="40000"/>
                    <a:lumOff val="60000"/>
                  </a:schemeClr>
                </a:solidFill>
                <a:effectLst/>
              </a:rPr>
              <a:t>严谨务实</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F90DF-1A10-985D-662E-1974DB5CF7C6}"/>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AE140A31-6B80-5020-02ED-34907FAC620C}"/>
              </a:ext>
            </a:extLst>
          </p:cNvPr>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a:extLst>
              <a:ext uri="{FF2B5EF4-FFF2-40B4-BE49-F238E27FC236}">
                <a16:creationId xmlns:a16="http://schemas.microsoft.com/office/drawing/2014/main" id="{F68FC782-AB68-CE8D-7BA9-1CF0CA1C0046}"/>
              </a:ext>
            </a:extLst>
          </p:cNvPr>
          <p:cNvPicPr>
            <a:picLocks noChangeAspect="1"/>
          </p:cNvPicPr>
          <p:nvPr/>
        </p:nvPicPr>
        <p:blipFill>
          <a:blip r:embed="rId3"/>
          <a:srcRect l="6" r="6"/>
          <a:stretch>
            <a:fillRect/>
          </a:stretch>
        </p:blipFill>
        <p:spPr>
          <a:xfrm>
            <a:off x="0" y="0"/>
            <a:ext cx="9144000" cy="5143500"/>
          </a:xfrm>
          <a:prstGeom prst="rect">
            <a:avLst/>
          </a:prstGeom>
        </p:spPr>
      </p:pic>
      <p:sp>
        <p:nvSpPr>
          <p:cNvPr id="4" name="Text 1">
            <a:extLst>
              <a:ext uri="{FF2B5EF4-FFF2-40B4-BE49-F238E27FC236}">
                <a16:creationId xmlns:a16="http://schemas.microsoft.com/office/drawing/2014/main" id="{93282C41-8A14-8092-818C-5D94B575F8CD}"/>
              </a:ext>
            </a:extLst>
          </p:cNvPr>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a:extLst>
              <a:ext uri="{FF2B5EF4-FFF2-40B4-BE49-F238E27FC236}">
                <a16:creationId xmlns:a16="http://schemas.microsoft.com/office/drawing/2014/main" id="{6B0971D5-2096-095E-F3E7-006BCDDAED6B}"/>
              </a:ext>
            </a:extLst>
          </p:cNvPr>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文本框 5">
            <a:extLst>
              <a:ext uri="{FF2B5EF4-FFF2-40B4-BE49-F238E27FC236}">
                <a16:creationId xmlns:a16="http://schemas.microsoft.com/office/drawing/2014/main" id="{C4769C35-ABBC-EB7C-0E57-CEA0B3CE82B6}"/>
              </a:ext>
            </a:extLst>
          </p:cNvPr>
          <p:cNvSpPr txBox="1"/>
          <p:nvPr/>
        </p:nvSpPr>
        <p:spPr>
          <a:xfrm>
            <a:off x="419735" y="346710"/>
            <a:ext cx="3964940" cy="706755"/>
          </a:xfrm>
          <a:prstGeom prst="rect">
            <a:avLst/>
          </a:prstGeom>
          <a:noFill/>
        </p:spPr>
        <p:txBody>
          <a:bodyPr wrap="square" rtlCol="0">
            <a:spAutoFit/>
          </a:bodyPr>
          <a:lstStyle/>
          <a:p>
            <a:r>
              <a:rPr lang="zh-CN" altLang="en-US" sz="4000" b="1" dirty="0">
                <a:ln w="10160">
                  <a:solidFill>
                    <a:schemeClr val="accent5"/>
                  </a:solidFill>
                  <a:prstDash val="solid"/>
                </a:ln>
                <a:solidFill>
                  <a:srgbClr val="FFFFFF"/>
                </a:solidFill>
                <a:effectLst>
                  <a:outerShdw blurRad="50800" dist="38100" dir="2700000" algn="tl" rotWithShape="0">
                    <a:prstClr val="black">
                      <a:alpha val="40000"/>
                    </a:prstClr>
                  </a:outerShdw>
                </a:effectLst>
              </a:rPr>
              <a:t>项目规划：</a:t>
            </a:r>
          </a:p>
        </p:txBody>
      </p:sp>
      <p:pic>
        <p:nvPicPr>
          <p:cNvPr id="11" name="Image 1" descr="preencoded.png">
            <a:extLst>
              <a:ext uri="{FF2B5EF4-FFF2-40B4-BE49-F238E27FC236}">
                <a16:creationId xmlns:a16="http://schemas.microsoft.com/office/drawing/2014/main" id="{0D1A5076-DB83-A03F-342A-013C6AB5C9F8}"/>
              </a:ext>
            </a:extLst>
          </p:cNvPr>
          <p:cNvPicPr>
            <a:picLocks noChangeAspect="1"/>
          </p:cNvPicPr>
          <p:nvPr/>
        </p:nvPicPr>
        <p:blipFill>
          <a:blip r:embed="rId4"/>
          <a:srcRect/>
          <a:stretch/>
        </p:blipFill>
        <p:spPr>
          <a:xfrm>
            <a:off x="575050" y="2470845"/>
            <a:ext cx="8382000" cy="1943100"/>
          </a:xfrm>
          <a:prstGeom prst="rect">
            <a:avLst/>
          </a:prstGeom>
        </p:spPr>
      </p:pic>
      <p:sp>
        <p:nvSpPr>
          <p:cNvPr id="20" name="文本框 19">
            <a:extLst>
              <a:ext uri="{FF2B5EF4-FFF2-40B4-BE49-F238E27FC236}">
                <a16:creationId xmlns:a16="http://schemas.microsoft.com/office/drawing/2014/main" id="{8D56D35A-C048-B21E-A2CA-693D0CF21F08}"/>
              </a:ext>
            </a:extLst>
          </p:cNvPr>
          <p:cNvSpPr txBox="1"/>
          <p:nvPr/>
        </p:nvSpPr>
        <p:spPr>
          <a:xfrm>
            <a:off x="2902294" y="938735"/>
            <a:ext cx="5497461" cy="1200329"/>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项目的具体规划将围绕快速迭代和敏捷开发展开。团队将采用模块化开发策略，优先保障最小可行产品的核心功能落地，即实现用户与智能体的自然语言对话交互和个性化行程的一键生成。</a:t>
            </a:r>
            <a:endParaRPr lang="zh-CN" altLang="en-US" dirty="0"/>
          </a:p>
        </p:txBody>
      </p:sp>
      <p:sp>
        <p:nvSpPr>
          <p:cNvPr id="21" name="矩形 20">
            <a:extLst>
              <a:ext uri="{FF2B5EF4-FFF2-40B4-BE49-F238E27FC236}">
                <a16:creationId xmlns:a16="http://schemas.microsoft.com/office/drawing/2014/main" id="{14C00A22-2F6A-BF1E-C453-888F2D9CE9B1}"/>
              </a:ext>
            </a:extLst>
          </p:cNvPr>
          <p:cNvSpPr/>
          <p:nvPr/>
        </p:nvSpPr>
        <p:spPr>
          <a:xfrm>
            <a:off x="1009035" y="2595843"/>
            <a:ext cx="1620957"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第一周期</a:t>
            </a:r>
          </a:p>
        </p:txBody>
      </p:sp>
      <p:sp>
        <p:nvSpPr>
          <p:cNvPr id="22" name="矩形 21">
            <a:extLst>
              <a:ext uri="{FF2B5EF4-FFF2-40B4-BE49-F238E27FC236}">
                <a16:creationId xmlns:a16="http://schemas.microsoft.com/office/drawing/2014/main" id="{51CBFA0B-F0D2-1D7B-6193-D08DFC5CA00F}"/>
              </a:ext>
            </a:extLst>
          </p:cNvPr>
          <p:cNvSpPr/>
          <p:nvPr/>
        </p:nvSpPr>
        <p:spPr>
          <a:xfrm>
            <a:off x="2995695" y="2628063"/>
            <a:ext cx="1620958"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第二周期</a:t>
            </a:r>
          </a:p>
        </p:txBody>
      </p:sp>
      <p:sp>
        <p:nvSpPr>
          <p:cNvPr id="23" name="矩形 22">
            <a:extLst>
              <a:ext uri="{FF2B5EF4-FFF2-40B4-BE49-F238E27FC236}">
                <a16:creationId xmlns:a16="http://schemas.microsoft.com/office/drawing/2014/main" id="{0F23B996-3836-2373-120C-0699A029857D}"/>
              </a:ext>
            </a:extLst>
          </p:cNvPr>
          <p:cNvSpPr/>
          <p:nvPr/>
        </p:nvSpPr>
        <p:spPr>
          <a:xfrm>
            <a:off x="4982355" y="2595843"/>
            <a:ext cx="1620957"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第三周期</a:t>
            </a:r>
          </a:p>
        </p:txBody>
      </p:sp>
      <p:sp>
        <p:nvSpPr>
          <p:cNvPr id="24" name="矩形 23">
            <a:extLst>
              <a:ext uri="{FF2B5EF4-FFF2-40B4-BE49-F238E27FC236}">
                <a16:creationId xmlns:a16="http://schemas.microsoft.com/office/drawing/2014/main" id="{01DEC26B-2DCF-3FA5-EB2D-F63181BA7444}"/>
              </a:ext>
            </a:extLst>
          </p:cNvPr>
          <p:cNvSpPr/>
          <p:nvPr/>
        </p:nvSpPr>
        <p:spPr>
          <a:xfrm>
            <a:off x="6988479" y="2595843"/>
            <a:ext cx="1620958"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第四周期</a:t>
            </a:r>
          </a:p>
        </p:txBody>
      </p:sp>
      <p:sp>
        <p:nvSpPr>
          <p:cNvPr id="26" name="文本框 25">
            <a:extLst>
              <a:ext uri="{FF2B5EF4-FFF2-40B4-BE49-F238E27FC236}">
                <a16:creationId xmlns:a16="http://schemas.microsoft.com/office/drawing/2014/main" id="{96F296FC-882C-3DD7-29DD-788147F0CBA5}"/>
              </a:ext>
            </a:extLst>
          </p:cNvPr>
          <p:cNvSpPr txBox="1"/>
          <p:nvPr/>
        </p:nvSpPr>
        <p:spPr>
          <a:xfrm>
            <a:off x="575050" y="3861372"/>
            <a:ext cx="2327244" cy="646331"/>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完成后端智能体服务与前端对话界面集成</a:t>
            </a:r>
            <a:endParaRPr lang="zh-CN" altLang="en-US" dirty="0"/>
          </a:p>
        </p:txBody>
      </p:sp>
      <p:sp>
        <p:nvSpPr>
          <p:cNvPr id="28" name="文本框 27">
            <a:extLst>
              <a:ext uri="{FF2B5EF4-FFF2-40B4-BE49-F238E27FC236}">
                <a16:creationId xmlns:a16="http://schemas.microsoft.com/office/drawing/2014/main" id="{CB0059AC-3428-0787-40A6-4AEEC06C5B24}"/>
              </a:ext>
            </a:extLst>
          </p:cNvPr>
          <p:cNvSpPr txBox="1"/>
          <p:nvPr/>
        </p:nvSpPr>
        <p:spPr>
          <a:xfrm>
            <a:off x="2655111" y="3462496"/>
            <a:ext cx="2327244"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完善行程的手动调整</a:t>
            </a:r>
            <a:endParaRPr lang="zh-CN" altLang="en-US" dirty="0"/>
          </a:p>
        </p:txBody>
      </p:sp>
      <p:sp>
        <p:nvSpPr>
          <p:cNvPr id="30" name="文本框 29">
            <a:extLst>
              <a:ext uri="{FF2B5EF4-FFF2-40B4-BE49-F238E27FC236}">
                <a16:creationId xmlns:a16="http://schemas.microsoft.com/office/drawing/2014/main" id="{E74ECEA6-CB88-3E17-131D-7F338A849029}"/>
              </a:ext>
            </a:extLst>
          </p:cNvPr>
          <p:cNvSpPr txBox="1"/>
          <p:nvPr/>
        </p:nvSpPr>
        <p:spPr>
          <a:xfrm>
            <a:off x="5237242" y="4009880"/>
            <a:ext cx="2732139"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地图集成</a:t>
            </a:r>
            <a:endParaRPr lang="zh-CN" altLang="en-US" dirty="0"/>
          </a:p>
        </p:txBody>
      </p:sp>
      <p:sp>
        <p:nvSpPr>
          <p:cNvPr id="31" name="文本框 30">
            <a:extLst>
              <a:ext uri="{FF2B5EF4-FFF2-40B4-BE49-F238E27FC236}">
                <a16:creationId xmlns:a16="http://schemas.microsoft.com/office/drawing/2014/main" id="{B9C3E437-659D-3419-086A-34FCE0566FD7}"/>
              </a:ext>
            </a:extLst>
          </p:cNvPr>
          <p:cNvSpPr txBox="1"/>
          <p:nvPr/>
        </p:nvSpPr>
        <p:spPr>
          <a:xfrm>
            <a:off x="6753733" y="3508746"/>
            <a:ext cx="2732139"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实现预算估算功能</a:t>
            </a:r>
            <a:endParaRPr lang="zh-CN" altLang="en-US" dirty="0"/>
          </a:p>
        </p:txBody>
      </p:sp>
    </p:spTree>
    <p:extLst>
      <p:ext uri="{BB962C8B-B14F-4D97-AF65-F5344CB8AC3E}">
        <p14:creationId xmlns:p14="http://schemas.microsoft.com/office/powerpoint/2010/main" val="304614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7845CE-FA39-CCB2-00E3-CF6E74AED070}"/>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24B8D76E-9977-089C-430F-B1D8EBAF7E54}"/>
              </a:ext>
            </a:extLst>
          </p:cNvPr>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a:extLst>
              <a:ext uri="{FF2B5EF4-FFF2-40B4-BE49-F238E27FC236}">
                <a16:creationId xmlns:a16="http://schemas.microsoft.com/office/drawing/2014/main" id="{85F0E1AB-4413-0C12-C446-51E15A6CD1B8}"/>
              </a:ext>
            </a:extLst>
          </p:cNvPr>
          <p:cNvPicPr>
            <a:picLocks noChangeAspect="1"/>
          </p:cNvPicPr>
          <p:nvPr/>
        </p:nvPicPr>
        <p:blipFill>
          <a:blip r:embed="rId3"/>
          <a:srcRect l="6" r="6"/>
          <a:stretch>
            <a:fillRect/>
          </a:stretch>
        </p:blipFill>
        <p:spPr>
          <a:xfrm>
            <a:off x="0" y="0"/>
            <a:ext cx="9144000" cy="5143500"/>
          </a:xfrm>
          <a:prstGeom prst="rect">
            <a:avLst/>
          </a:prstGeom>
        </p:spPr>
      </p:pic>
      <p:sp>
        <p:nvSpPr>
          <p:cNvPr id="4" name="Text 1">
            <a:extLst>
              <a:ext uri="{FF2B5EF4-FFF2-40B4-BE49-F238E27FC236}">
                <a16:creationId xmlns:a16="http://schemas.microsoft.com/office/drawing/2014/main" id="{1F6418DA-F23E-4DD8-F9C8-261A501B8206}"/>
              </a:ext>
            </a:extLst>
          </p:cNvPr>
          <p:cNvSpPr/>
          <p:nvPr/>
        </p:nvSpPr>
        <p:spPr>
          <a:xfrm>
            <a:off x="571500" y="285750"/>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
        <p:nvSpPr>
          <p:cNvPr id="5" name="Text 2">
            <a:extLst>
              <a:ext uri="{FF2B5EF4-FFF2-40B4-BE49-F238E27FC236}">
                <a16:creationId xmlns:a16="http://schemas.microsoft.com/office/drawing/2014/main" id="{D282295F-6B8A-4846-53B8-9F734DA6B370}"/>
              </a:ext>
            </a:extLst>
          </p:cNvPr>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6" name="文本框 5">
            <a:extLst>
              <a:ext uri="{FF2B5EF4-FFF2-40B4-BE49-F238E27FC236}">
                <a16:creationId xmlns:a16="http://schemas.microsoft.com/office/drawing/2014/main" id="{5E8AA842-4290-09DF-E502-4206399E19DC}"/>
              </a:ext>
            </a:extLst>
          </p:cNvPr>
          <p:cNvSpPr txBox="1"/>
          <p:nvPr/>
        </p:nvSpPr>
        <p:spPr>
          <a:xfrm>
            <a:off x="419735" y="346710"/>
            <a:ext cx="3964940" cy="706755"/>
          </a:xfrm>
          <a:prstGeom prst="rect">
            <a:avLst/>
          </a:prstGeom>
          <a:noFill/>
        </p:spPr>
        <p:txBody>
          <a:bodyPr wrap="square" rtlCol="0">
            <a:spAutoFit/>
          </a:bodyPr>
          <a:lstStyle/>
          <a:p>
            <a:r>
              <a:rPr lang="zh-CN" altLang="en-US" sz="4000" b="1" dirty="0">
                <a:ln w="10160">
                  <a:solidFill>
                    <a:schemeClr val="accent5"/>
                  </a:solidFill>
                  <a:prstDash val="solid"/>
                </a:ln>
                <a:solidFill>
                  <a:srgbClr val="FFFFFF"/>
                </a:solidFill>
                <a:effectLst>
                  <a:outerShdw blurRad="50800" dist="38100" dir="2700000" algn="tl" rotWithShape="0">
                    <a:prstClr val="black">
                      <a:alpha val="40000"/>
                    </a:prstClr>
                  </a:outerShdw>
                </a:effectLst>
              </a:rPr>
              <a:t>项目愿景：</a:t>
            </a:r>
          </a:p>
        </p:txBody>
      </p:sp>
      <p:pic>
        <p:nvPicPr>
          <p:cNvPr id="11" name="Image 1" descr="preencoded.png">
            <a:extLst>
              <a:ext uri="{FF2B5EF4-FFF2-40B4-BE49-F238E27FC236}">
                <a16:creationId xmlns:a16="http://schemas.microsoft.com/office/drawing/2014/main" id="{7B7AF7E1-51CB-6D30-C5ED-67656AF838CF}"/>
              </a:ext>
            </a:extLst>
          </p:cNvPr>
          <p:cNvPicPr>
            <a:picLocks noChangeAspect="1"/>
          </p:cNvPicPr>
          <p:nvPr/>
        </p:nvPicPr>
        <p:blipFill>
          <a:blip r:embed="rId4"/>
          <a:srcRect/>
          <a:stretch/>
        </p:blipFill>
        <p:spPr>
          <a:xfrm>
            <a:off x="575050" y="2470845"/>
            <a:ext cx="8382000" cy="1943100"/>
          </a:xfrm>
          <a:prstGeom prst="rect">
            <a:avLst/>
          </a:prstGeom>
        </p:spPr>
      </p:pic>
      <p:sp>
        <p:nvSpPr>
          <p:cNvPr id="21" name="矩形 20">
            <a:extLst>
              <a:ext uri="{FF2B5EF4-FFF2-40B4-BE49-F238E27FC236}">
                <a16:creationId xmlns:a16="http://schemas.microsoft.com/office/drawing/2014/main" id="{871BDE18-05B6-53F3-2E35-2DBFB31A056F}"/>
              </a:ext>
            </a:extLst>
          </p:cNvPr>
          <p:cNvSpPr/>
          <p:nvPr/>
        </p:nvSpPr>
        <p:spPr>
          <a:xfrm>
            <a:off x="1009035" y="2595843"/>
            <a:ext cx="1620957"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第一周期</a:t>
            </a:r>
          </a:p>
        </p:txBody>
      </p:sp>
      <p:sp>
        <p:nvSpPr>
          <p:cNvPr id="22" name="矩形 21">
            <a:extLst>
              <a:ext uri="{FF2B5EF4-FFF2-40B4-BE49-F238E27FC236}">
                <a16:creationId xmlns:a16="http://schemas.microsoft.com/office/drawing/2014/main" id="{D9CE6F60-0F75-6617-86CB-07FC7EC221DE}"/>
              </a:ext>
            </a:extLst>
          </p:cNvPr>
          <p:cNvSpPr/>
          <p:nvPr/>
        </p:nvSpPr>
        <p:spPr>
          <a:xfrm>
            <a:off x="2995695" y="2628063"/>
            <a:ext cx="1620958"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第二周期</a:t>
            </a:r>
          </a:p>
        </p:txBody>
      </p:sp>
      <p:sp>
        <p:nvSpPr>
          <p:cNvPr id="23" name="矩形 22">
            <a:extLst>
              <a:ext uri="{FF2B5EF4-FFF2-40B4-BE49-F238E27FC236}">
                <a16:creationId xmlns:a16="http://schemas.microsoft.com/office/drawing/2014/main" id="{2CB9C167-F667-FE94-BE07-B31E9AD6490D}"/>
              </a:ext>
            </a:extLst>
          </p:cNvPr>
          <p:cNvSpPr/>
          <p:nvPr/>
        </p:nvSpPr>
        <p:spPr>
          <a:xfrm>
            <a:off x="4982355" y="2595843"/>
            <a:ext cx="1620957"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第三周期</a:t>
            </a:r>
          </a:p>
        </p:txBody>
      </p:sp>
      <p:sp>
        <p:nvSpPr>
          <p:cNvPr id="24" name="矩形 23">
            <a:extLst>
              <a:ext uri="{FF2B5EF4-FFF2-40B4-BE49-F238E27FC236}">
                <a16:creationId xmlns:a16="http://schemas.microsoft.com/office/drawing/2014/main" id="{6B241742-52F1-DAA4-9162-3ECC0CE57AAF}"/>
              </a:ext>
            </a:extLst>
          </p:cNvPr>
          <p:cNvSpPr/>
          <p:nvPr/>
        </p:nvSpPr>
        <p:spPr>
          <a:xfrm>
            <a:off x="6988479" y="2595843"/>
            <a:ext cx="1620958" cy="523220"/>
          </a:xfrm>
          <a:prstGeom prst="rect">
            <a:avLst/>
          </a:prstGeom>
          <a:noFill/>
        </p:spPr>
        <p:txBody>
          <a:bodyPr wrap="none" lIns="91440" tIns="45720" rIns="91440" bIns="45720">
            <a:spAutoFit/>
          </a:bodyPr>
          <a:lstStyle/>
          <a:p>
            <a:pPr algn="ctr"/>
            <a:r>
              <a:rPr lang="zh-CN" altLang="en-US" sz="2800" b="1" cap="none" spc="0" dirty="0">
                <a:ln w="6600">
                  <a:solidFill>
                    <a:schemeClr val="accent2"/>
                  </a:solidFill>
                  <a:prstDash val="solid"/>
                </a:ln>
                <a:solidFill>
                  <a:srgbClr val="FFFFFF"/>
                </a:solidFill>
                <a:effectLst>
                  <a:outerShdw dist="38100" dir="2700000" algn="tl" rotWithShape="0">
                    <a:schemeClr val="accent2"/>
                  </a:outerShdw>
                </a:effectLst>
              </a:rPr>
              <a:t>第四周期</a:t>
            </a:r>
          </a:p>
        </p:txBody>
      </p:sp>
      <p:sp>
        <p:nvSpPr>
          <p:cNvPr id="26" name="文本框 25">
            <a:extLst>
              <a:ext uri="{FF2B5EF4-FFF2-40B4-BE49-F238E27FC236}">
                <a16:creationId xmlns:a16="http://schemas.microsoft.com/office/drawing/2014/main" id="{5D15F1C9-D11D-5C77-39A0-5D69E069D3A0}"/>
              </a:ext>
            </a:extLst>
          </p:cNvPr>
          <p:cNvSpPr txBox="1"/>
          <p:nvPr/>
        </p:nvSpPr>
        <p:spPr>
          <a:xfrm>
            <a:off x="575050" y="3861372"/>
            <a:ext cx="2327244" cy="646331"/>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完成后端智能体服务与前端对话界面集成</a:t>
            </a:r>
            <a:endParaRPr lang="zh-CN" altLang="en-US" dirty="0"/>
          </a:p>
        </p:txBody>
      </p:sp>
      <p:sp>
        <p:nvSpPr>
          <p:cNvPr id="28" name="文本框 27">
            <a:extLst>
              <a:ext uri="{FF2B5EF4-FFF2-40B4-BE49-F238E27FC236}">
                <a16:creationId xmlns:a16="http://schemas.microsoft.com/office/drawing/2014/main" id="{8B70C351-2509-4A14-E989-DDBE8F3343B5}"/>
              </a:ext>
            </a:extLst>
          </p:cNvPr>
          <p:cNvSpPr txBox="1"/>
          <p:nvPr/>
        </p:nvSpPr>
        <p:spPr>
          <a:xfrm>
            <a:off x="2655111" y="3462496"/>
            <a:ext cx="2327244"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完善行程的手动调整</a:t>
            </a:r>
            <a:endParaRPr lang="zh-CN" altLang="en-US" dirty="0"/>
          </a:p>
        </p:txBody>
      </p:sp>
      <p:sp>
        <p:nvSpPr>
          <p:cNvPr id="30" name="文本框 29">
            <a:extLst>
              <a:ext uri="{FF2B5EF4-FFF2-40B4-BE49-F238E27FC236}">
                <a16:creationId xmlns:a16="http://schemas.microsoft.com/office/drawing/2014/main" id="{2616B9FF-6064-F02D-FA31-E90FEDBA1FEC}"/>
              </a:ext>
            </a:extLst>
          </p:cNvPr>
          <p:cNvSpPr txBox="1"/>
          <p:nvPr/>
        </p:nvSpPr>
        <p:spPr>
          <a:xfrm>
            <a:off x="5237242" y="4009880"/>
            <a:ext cx="2732139"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地图集成</a:t>
            </a:r>
            <a:endParaRPr lang="zh-CN" altLang="en-US" dirty="0"/>
          </a:p>
        </p:txBody>
      </p:sp>
      <p:sp>
        <p:nvSpPr>
          <p:cNvPr id="31" name="文本框 30">
            <a:extLst>
              <a:ext uri="{FF2B5EF4-FFF2-40B4-BE49-F238E27FC236}">
                <a16:creationId xmlns:a16="http://schemas.microsoft.com/office/drawing/2014/main" id="{D8B6804C-FEC6-435D-10BC-9FAC39FF9A2C}"/>
              </a:ext>
            </a:extLst>
          </p:cNvPr>
          <p:cNvSpPr txBox="1"/>
          <p:nvPr/>
        </p:nvSpPr>
        <p:spPr>
          <a:xfrm>
            <a:off x="6753733" y="3508746"/>
            <a:ext cx="2732139" cy="369332"/>
          </a:xfrm>
          <a:prstGeom prst="rect">
            <a:avLst/>
          </a:prstGeom>
          <a:noFill/>
        </p:spPr>
        <p:txBody>
          <a:bodyPr wrap="square">
            <a:spAutoFit/>
          </a:bodyPr>
          <a:lstStyle/>
          <a:p>
            <a:r>
              <a:rPr lang="zh-CN" altLang="en-US" b="0" i="0" dirty="0">
                <a:solidFill>
                  <a:srgbClr val="000000"/>
                </a:solidFill>
                <a:effectLst/>
                <a:latin typeface="PMingLiU" panose="02020500000000000000" pitchFamily="18" charset="-120"/>
                <a:ea typeface="PMingLiU" panose="02020500000000000000" pitchFamily="18" charset="-120"/>
              </a:rPr>
              <a:t>实现预算估算功能</a:t>
            </a:r>
            <a:endParaRPr lang="zh-CN" altLang="en-US" dirty="0"/>
          </a:p>
        </p:txBody>
      </p:sp>
      <p:sp>
        <p:nvSpPr>
          <p:cNvPr id="7" name="文本框 6">
            <a:extLst>
              <a:ext uri="{FF2B5EF4-FFF2-40B4-BE49-F238E27FC236}">
                <a16:creationId xmlns:a16="http://schemas.microsoft.com/office/drawing/2014/main" id="{82C60EDC-9BBF-A239-25A7-B37491340074}"/>
              </a:ext>
            </a:extLst>
          </p:cNvPr>
          <p:cNvSpPr txBox="1"/>
          <p:nvPr/>
        </p:nvSpPr>
        <p:spPr>
          <a:xfrm>
            <a:off x="2850949" y="507938"/>
            <a:ext cx="5815026" cy="2031325"/>
          </a:xfrm>
          <a:prstGeom prst="rect">
            <a:avLst/>
          </a:prstGeom>
          <a:noFill/>
        </p:spPr>
        <p:txBody>
          <a:bodyPr wrap="square" rtlCol="0">
            <a:spAutoFit/>
          </a:bodyPr>
          <a:lstStyle/>
          <a:p>
            <a:r>
              <a:rPr lang="zh-CN" altLang="en-US" b="0" i="0" dirty="0">
                <a:solidFill>
                  <a:srgbClr val="000000"/>
                </a:solidFill>
                <a:effectLst/>
                <a:latin typeface="MingLiU" panose="02020509000000000000" pitchFamily="49" charset="-120"/>
                <a:ea typeface="MingLiU" panose="02020509000000000000" pitchFamily="49" charset="-120"/>
              </a:rPr>
              <a:t>    我们的团队愿景是成为每一位年轻旅行者出发时最先想到的智能伙伴。我们坚信，一次完美的旅行始于一份轻松愉快的规划。</a:t>
            </a:r>
            <a:r>
              <a:rPr lang="en-US" altLang="zh-CN" b="0" i="0" dirty="0" err="1">
                <a:solidFill>
                  <a:srgbClr val="000000"/>
                </a:solidFill>
                <a:effectLst/>
                <a:latin typeface="MingLiU" panose="02020509000000000000" pitchFamily="49" charset="-120"/>
                <a:ea typeface="MingLiU" panose="02020509000000000000" pitchFamily="49" charset="-120"/>
              </a:rPr>
              <a:t>TravelMate</a:t>
            </a:r>
            <a:r>
              <a:rPr lang="zh-CN" altLang="en-US" b="0" i="0" dirty="0">
                <a:solidFill>
                  <a:srgbClr val="000000"/>
                </a:solidFill>
                <a:effectLst/>
                <a:latin typeface="MingLiU" panose="02020509000000000000" pitchFamily="49" charset="-120"/>
                <a:ea typeface="MingLiU" panose="02020509000000000000" pitchFamily="49" charset="-120"/>
              </a:rPr>
              <a:t>致力于运用人工智能技术，将复杂的行程规划转化为一次简单的对话，让大学生群体能够以极低的成本和最高的效率，探索世界的精彩，从而真正释放旅行本身带来的自由、好奇与成长的价值。</a:t>
            </a:r>
            <a:endParaRPr lang="zh-CN" altLang="en-US" dirty="0">
              <a:latin typeface="MingLiU" panose="02020509000000000000" pitchFamily="49" charset="-120"/>
              <a:ea typeface="MingLiU" panose="02020509000000000000" pitchFamily="49" charset="-120"/>
            </a:endParaRPr>
          </a:p>
        </p:txBody>
      </p:sp>
    </p:spTree>
    <p:extLst>
      <p:ext uri="{BB962C8B-B14F-4D97-AF65-F5344CB8AC3E}">
        <p14:creationId xmlns:p14="http://schemas.microsoft.com/office/powerpoint/2010/main" val="12797851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F727F-A534-0C23-7F06-1A2370EA4EC0}"/>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A298D69-F8D0-61FD-DDA8-50B28BB5BA92}"/>
              </a:ext>
            </a:extLst>
          </p:cNvPr>
          <p:cNvPicPr>
            <a:picLocks noChangeAspect="1"/>
          </p:cNvPicPr>
          <p:nvPr/>
        </p:nvPicPr>
        <p:blipFill>
          <a:blip r:embed="rId3"/>
          <a:srcRect l="6" r="6"/>
          <a:stretch>
            <a:fillRect/>
          </a:stretch>
        </p:blipFill>
        <p:spPr>
          <a:xfrm>
            <a:off x="0" y="0"/>
            <a:ext cx="9144000" cy="5143500"/>
          </a:xfrm>
          <a:prstGeom prst="rect">
            <a:avLst/>
          </a:prstGeom>
        </p:spPr>
      </p:pic>
      <p:sp>
        <p:nvSpPr>
          <p:cNvPr id="3" name="Text 0">
            <a:extLst>
              <a:ext uri="{FF2B5EF4-FFF2-40B4-BE49-F238E27FC236}">
                <a16:creationId xmlns:a16="http://schemas.microsoft.com/office/drawing/2014/main" id="{25DEC1F7-9E63-E349-882B-75C1C68FEFFB}"/>
              </a:ext>
            </a:extLst>
          </p:cNvPr>
          <p:cNvSpPr/>
          <p:nvPr/>
        </p:nvSpPr>
        <p:spPr>
          <a:xfrm>
            <a:off x="1001068" y="2443163"/>
            <a:ext cx="8001000" cy="666750"/>
          </a:xfrm>
          <a:prstGeom prst="rect">
            <a:avLst/>
          </a:prstGeom>
          <a:noFill/>
        </p:spPr>
        <p:txBody>
          <a:bodyPr vert="horz" wrap="square" lIns="0" tIns="0" rIns="0" bIns="0" rtlCol="0" anchor="ctr"/>
          <a:lstStyle/>
          <a:p>
            <a:pPr marL="0" indent="0" algn="l">
              <a:lnSpc>
                <a:spcPts val="5250"/>
              </a:lnSpc>
              <a:buNone/>
            </a:pPr>
            <a:r>
              <a:rPr lang="zh-CN" alt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选题报告</a:t>
            </a:r>
            <a:endParaRPr lang="en-US" sz="4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a:extLst>
              <a:ext uri="{FF2B5EF4-FFF2-40B4-BE49-F238E27FC236}">
                <a16:creationId xmlns:a16="http://schemas.microsoft.com/office/drawing/2014/main" id="{29BC0064-2B3D-942C-F3D0-C5703F1C886E}"/>
              </a:ext>
            </a:extLst>
          </p:cNvPr>
          <p:cNvSpPr/>
          <p:nvPr/>
        </p:nvSpPr>
        <p:spPr>
          <a:xfrm>
            <a:off x="571500" y="2243138"/>
            <a:ext cx="8001000" cy="400050"/>
          </a:xfrm>
          <a:prstGeom prst="rect">
            <a:avLst/>
          </a:prstGeom>
          <a:noFill/>
        </p:spPr>
        <p:txBody>
          <a:bodyPr vert="horz" wrap="square" lIns="0" tIns="0" rIns="0" bIns="0" rtlCol="0" anchor="ctr"/>
          <a:lstStyle/>
          <a:p>
            <a:pPr marL="0" indent="0" algn="l">
              <a:lnSpc>
                <a:spcPts val="3150"/>
              </a:lnSpc>
              <a:buNone/>
            </a:pPr>
            <a:endParaRPr lang="en-US" sz="2250" dirty="0"/>
          </a:p>
        </p:txBody>
      </p:sp>
    </p:spTree>
    <p:extLst>
      <p:ext uri="{BB962C8B-B14F-4D97-AF65-F5344CB8AC3E}">
        <p14:creationId xmlns:p14="http://schemas.microsoft.com/office/powerpoint/2010/main" val="1835698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CBD56-99AB-578F-E274-B09697C8FD7C}"/>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9C47CDCA-8E12-CBEE-ACCB-42B925EAEB9B}"/>
              </a:ext>
            </a:extLst>
          </p:cNvPr>
          <p:cNvSpPr/>
          <p:nvPr/>
        </p:nvSpPr>
        <p:spPr>
          <a:xfrm>
            <a:off x="0" y="0"/>
            <a:ext cx="9144000" cy="5143500"/>
          </a:xfrm>
          <a:prstGeom prst="rect">
            <a:avLst/>
          </a:prstGeom>
          <a:solidFill>
            <a:srgbClr val="FFFFFF"/>
          </a:solidFill>
        </p:spPr>
        <p:txBody>
          <a:bodyPr/>
          <a:lstStyle/>
          <a:p>
            <a:endParaRPr lang="zh-CN" altLang="en-US" dirty="0"/>
          </a:p>
        </p:txBody>
      </p:sp>
      <p:sp>
        <p:nvSpPr>
          <p:cNvPr id="4" name="Text 1">
            <a:extLst>
              <a:ext uri="{FF2B5EF4-FFF2-40B4-BE49-F238E27FC236}">
                <a16:creationId xmlns:a16="http://schemas.microsoft.com/office/drawing/2014/main" id="{B10B178A-6719-5796-76FB-BD4F4E68C9D5}"/>
              </a:ext>
            </a:extLst>
          </p:cNvPr>
          <p:cNvSpPr/>
          <p:nvPr/>
        </p:nvSpPr>
        <p:spPr>
          <a:xfrm>
            <a:off x="571500" y="285750"/>
            <a:ext cx="8001000" cy="400050"/>
          </a:xfrm>
          <a:prstGeom prst="rect">
            <a:avLst/>
          </a:prstGeom>
          <a:noFill/>
        </p:spPr>
        <p:txBody>
          <a:bodyPr vert="horz" wrap="square" lIns="0" tIns="0" rIns="0" bIns="0" rtlCol="0" anchor="ctr"/>
          <a:lstStyle/>
          <a:p>
            <a:pPr marL="0" indent="0">
              <a:lnSpc>
                <a:spcPct val="150000"/>
              </a:lnSpc>
              <a:buNone/>
            </a:pPr>
            <a:r>
              <a:rPr lang="en-US"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旅行规划三大痛点</a:t>
            </a:r>
            <a:endParaRPr lang="en-US" sz="3200" dirty="0"/>
          </a:p>
        </p:txBody>
      </p:sp>
      <p:sp>
        <p:nvSpPr>
          <p:cNvPr id="5" name="Text 2">
            <a:extLst>
              <a:ext uri="{FF2B5EF4-FFF2-40B4-BE49-F238E27FC236}">
                <a16:creationId xmlns:a16="http://schemas.microsoft.com/office/drawing/2014/main" id="{0F677841-318D-5FC1-141B-6570EAF19A03}"/>
              </a:ext>
            </a:extLst>
          </p:cNvPr>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a:extLst>
              <a:ext uri="{FF2B5EF4-FFF2-40B4-BE49-F238E27FC236}">
                <a16:creationId xmlns:a16="http://schemas.microsoft.com/office/drawing/2014/main" id="{D715A7BE-337B-36EE-2085-2AA032B4B3BC}"/>
              </a:ext>
            </a:extLst>
          </p:cNvPr>
          <p:cNvSpPr/>
          <p:nvPr>
            <p:custDataLst>
              <p:tags r:id="rId1"/>
            </p:custDataLst>
          </p:nvPr>
        </p:nvSpPr>
        <p:spPr>
          <a:xfrm>
            <a:off x="571500" y="1190625"/>
            <a:ext cx="2222500" cy="209550"/>
          </a:xfrm>
          <a:prstGeom prst="rect">
            <a:avLst/>
          </a:prstGeom>
          <a:noFill/>
        </p:spPr>
        <p:txBody>
          <a:bodyPr vert="horz" wrap="square" lIns="0" tIns="0" rIns="0" bIns="0" rtlCol="0" anchor="ctr"/>
          <a:lstStyle/>
          <a:p>
            <a:pPr marL="0" indent="0">
              <a:lnSpc>
                <a:spcPct val="10000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信息过载</a:t>
            </a:r>
            <a:endPar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8" name="Text 4">
            <a:extLst>
              <a:ext uri="{FF2B5EF4-FFF2-40B4-BE49-F238E27FC236}">
                <a16:creationId xmlns:a16="http://schemas.microsoft.com/office/drawing/2014/main" id="{4A84A76D-00FE-52C8-8557-383651684B7B}"/>
              </a:ext>
            </a:extLst>
          </p:cNvPr>
          <p:cNvSpPr/>
          <p:nvPr>
            <p:custDataLst>
              <p:tags r:id="rId2"/>
            </p:custDataLst>
          </p:nvPr>
        </p:nvSpPr>
        <p:spPr>
          <a:xfrm>
            <a:off x="532130" y="1905000"/>
            <a:ext cx="2477135" cy="817880"/>
          </a:xfrm>
          <a:prstGeom prst="rect">
            <a:avLst/>
          </a:prstGeom>
          <a:noFill/>
        </p:spPr>
        <p:txBody>
          <a:bodyPr vert="horz" wrap="square" lIns="0" tIns="0" rIns="0" bIns="0" rtlCol="0" anchor="ctr"/>
          <a:lstStyle/>
          <a:p>
            <a:pPr marL="0" indent="0" algn="just">
              <a:lnSpc>
                <a:spcPct val="15000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传统旅游App充斥海量景点、酒店和广告，用户打开即被淹没，决策疲劳</a:t>
            </a:r>
            <a:r>
              <a:rPr lang="en-US" sz="1400" dirty="0">
                <a:solidFill>
                  <a:srgbClr val="262626"/>
                </a:solidFill>
                <a:latin typeface="MiSans" pitchFamily="34" charset="0"/>
                <a:ea typeface="MiSans" pitchFamily="34" charset="-122"/>
                <a:cs typeface="MiSans" pitchFamily="34" charset="-120"/>
                <a:sym typeface="+mn-ea"/>
              </a:rPr>
              <a:t>。</a:t>
            </a:r>
            <a:endParaRPr lang="en-US" sz="1400" dirty="0"/>
          </a:p>
        </p:txBody>
      </p:sp>
      <p:sp>
        <p:nvSpPr>
          <p:cNvPr id="10" name="Text 5">
            <a:extLst>
              <a:ext uri="{FF2B5EF4-FFF2-40B4-BE49-F238E27FC236}">
                <a16:creationId xmlns:a16="http://schemas.microsoft.com/office/drawing/2014/main" id="{D7B2AB30-9EAD-7ACE-BDDC-3933AA01B859}"/>
              </a:ext>
            </a:extLst>
          </p:cNvPr>
          <p:cNvSpPr/>
          <p:nvPr>
            <p:custDataLst>
              <p:tags r:id="rId3"/>
            </p:custDataLst>
          </p:nvPr>
        </p:nvSpPr>
        <p:spPr>
          <a:xfrm>
            <a:off x="3310890" y="1190625"/>
            <a:ext cx="2222500" cy="209550"/>
          </a:xfrm>
          <a:prstGeom prst="rect">
            <a:avLst/>
          </a:prstGeom>
          <a:noFill/>
        </p:spPr>
        <p:txBody>
          <a:bodyPr vert="horz" wrap="square" lIns="0" tIns="0" rIns="0" bIns="0" rtlCol="0" anchor="ctr"/>
          <a:lstStyle/>
          <a:p>
            <a:pPr marL="0" indent="0">
              <a:lnSpc>
                <a:spcPct val="10000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操作路径冗长</a:t>
            </a:r>
            <a:endParaRPr lang="en-US" sz="2000" dirty="0"/>
          </a:p>
        </p:txBody>
      </p:sp>
      <p:sp>
        <p:nvSpPr>
          <p:cNvPr id="11" name="Text 6">
            <a:extLst>
              <a:ext uri="{FF2B5EF4-FFF2-40B4-BE49-F238E27FC236}">
                <a16:creationId xmlns:a16="http://schemas.microsoft.com/office/drawing/2014/main" id="{00F8469D-7CEE-8219-A053-5226A028F4DC}"/>
              </a:ext>
            </a:extLst>
          </p:cNvPr>
          <p:cNvSpPr/>
          <p:nvPr>
            <p:custDataLst>
              <p:tags r:id="rId4"/>
            </p:custDataLst>
          </p:nvPr>
        </p:nvSpPr>
        <p:spPr>
          <a:xfrm>
            <a:off x="3258820" y="1905000"/>
            <a:ext cx="2222500" cy="419100"/>
          </a:xfrm>
          <a:prstGeom prst="rect">
            <a:avLst/>
          </a:prstGeom>
          <a:noFill/>
        </p:spPr>
        <p:txBody>
          <a:bodyPr vert="horz" wrap="square" lIns="0" tIns="0" rIns="0" bIns="0" rtlCol="0" anchor="ctr"/>
          <a:lstStyle/>
          <a:p>
            <a:pPr marL="0" indent="0" algn="just">
              <a:lnSpc>
                <a:spcPct val="15000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完成一次行程规划需跳转十个以上页面，中途放弃率高。</a:t>
            </a:r>
            <a:endPar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2" name="Image 3" descr="preencoded.png">
            <a:extLst>
              <a:ext uri="{FF2B5EF4-FFF2-40B4-BE49-F238E27FC236}">
                <a16:creationId xmlns:a16="http://schemas.microsoft.com/office/drawing/2014/main" id="{D3C7B9EE-3082-AB81-96A5-A3C738614CCE}"/>
              </a:ext>
            </a:extLst>
          </p:cNvPr>
          <p:cNvPicPr>
            <a:picLocks noChangeAspect="1"/>
          </p:cNvPicPr>
          <p:nvPr/>
        </p:nvPicPr>
        <p:blipFill>
          <a:blip r:embed="rId9"/>
          <a:srcRect t="20395" b="20395"/>
          <a:stretch>
            <a:fillRect/>
          </a:stretch>
        </p:blipFill>
        <p:spPr>
          <a:xfrm>
            <a:off x="571500" y="3201035"/>
            <a:ext cx="2413000" cy="1428750"/>
          </a:xfrm>
          <a:prstGeom prst="rect">
            <a:avLst/>
          </a:prstGeom>
        </p:spPr>
      </p:pic>
      <p:sp>
        <p:nvSpPr>
          <p:cNvPr id="13" name="Text 7">
            <a:extLst>
              <a:ext uri="{FF2B5EF4-FFF2-40B4-BE49-F238E27FC236}">
                <a16:creationId xmlns:a16="http://schemas.microsoft.com/office/drawing/2014/main" id="{5AC16536-F1F7-A71E-45D3-A454E8DD7C23}"/>
              </a:ext>
            </a:extLst>
          </p:cNvPr>
          <p:cNvSpPr/>
          <p:nvPr>
            <p:custDataLst>
              <p:tags r:id="rId5"/>
            </p:custDataLst>
          </p:nvPr>
        </p:nvSpPr>
        <p:spPr>
          <a:xfrm>
            <a:off x="6050280" y="1190625"/>
            <a:ext cx="2222500" cy="209550"/>
          </a:xfrm>
          <a:prstGeom prst="rect">
            <a:avLst/>
          </a:prstGeom>
          <a:noFill/>
        </p:spPr>
        <p:txBody>
          <a:bodyPr vert="horz" wrap="square" lIns="0" tIns="0" rIns="0" bIns="0" rtlCol="0" anchor="ctr"/>
          <a:lstStyle/>
          <a:p>
            <a:pPr marL="0" indent="0">
              <a:lnSpc>
                <a:spcPct val="10000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预算不透明</a:t>
            </a:r>
            <a:endParaRPr lang="en-US" sz="2000" dirty="0"/>
          </a:p>
        </p:txBody>
      </p:sp>
      <p:sp>
        <p:nvSpPr>
          <p:cNvPr id="14" name="Text 8">
            <a:extLst>
              <a:ext uri="{FF2B5EF4-FFF2-40B4-BE49-F238E27FC236}">
                <a16:creationId xmlns:a16="http://schemas.microsoft.com/office/drawing/2014/main" id="{EC96D3A3-98AB-17A7-E11E-D0D7A5752DA1}"/>
              </a:ext>
            </a:extLst>
          </p:cNvPr>
          <p:cNvSpPr/>
          <p:nvPr>
            <p:custDataLst>
              <p:tags r:id="rId6"/>
            </p:custDataLst>
          </p:nvPr>
        </p:nvSpPr>
        <p:spPr>
          <a:xfrm>
            <a:off x="5876925" y="1913890"/>
            <a:ext cx="2388235" cy="657860"/>
          </a:xfrm>
          <a:prstGeom prst="rect">
            <a:avLst/>
          </a:prstGeom>
          <a:noFill/>
        </p:spPr>
        <p:txBody>
          <a:bodyPr vert="horz" wrap="square" lIns="0" tIns="0" rIns="0" bIns="0" rtlCol="0" anchor="ctr"/>
          <a:lstStyle/>
          <a:p>
            <a:pPr marL="0" indent="0" algn="just">
              <a:lnSpc>
                <a:spcPct val="150000"/>
              </a:lnSpc>
              <a:buNone/>
            </a:pPr>
            <a:r>
              <a:rPr lang="en-US" sz="14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用户想控制花费却只能在不同平台来回比价，无法即时得知总开销</a:t>
            </a:r>
            <a:r>
              <a:rPr lang="en-US" sz="1400" dirty="0">
                <a:solidFill>
                  <a:srgbClr val="262626"/>
                </a:solidFill>
                <a:latin typeface="MiSans" pitchFamily="34" charset="0"/>
                <a:ea typeface="MiSans" pitchFamily="34" charset="-122"/>
                <a:cs typeface="MiSans" pitchFamily="34" charset="-120"/>
                <a:sym typeface="+mn-ea"/>
              </a:rPr>
              <a:t>。</a:t>
            </a:r>
            <a:endParaRPr lang="en-US" sz="1400" dirty="0"/>
          </a:p>
        </p:txBody>
      </p:sp>
      <p:pic>
        <p:nvPicPr>
          <p:cNvPr id="3" name="Image 3" descr="preencoded.png">
            <a:extLst>
              <a:ext uri="{FF2B5EF4-FFF2-40B4-BE49-F238E27FC236}">
                <a16:creationId xmlns:a16="http://schemas.microsoft.com/office/drawing/2014/main" id="{E1903577-AA3B-4733-3933-FB9BAD67F5B3}"/>
              </a:ext>
            </a:extLst>
          </p:cNvPr>
          <p:cNvPicPr>
            <a:picLocks noChangeAspect="1"/>
          </p:cNvPicPr>
          <p:nvPr/>
        </p:nvPicPr>
        <p:blipFill>
          <a:blip r:embed="rId10"/>
          <a:srcRect t="20395" b="20395"/>
          <a:stretch/>
        </p:blipFill>
        <p:spPr>
          <a:xfrm>
            <a:off x="3163570" y="3201035"/>
            <a:ext cx="2413000" cy="1428750"/>
          </a:xfrm>
          <a:prstGeom prst="rect">
            <a:avLst/>
          </a:prstGeom>
        </p:spPr>
      </p:pic>
      <p:pic>
        <p:nvPicPr>
          <p:cNvPr id="6" name="Image 1" descr="preencoded.png">
            <a:extLst>
              <a:ext uri="{FF2B5EF4-FFF2-40B4-BE49-F238E27FC236}">
                <a16:creationId xmlns:a16="http://schemas.microsoft.com/office/drawing/2014/main" id="{287EB1B9-1385-D786-CA5E-CE755CB46BB6}"/>
              </a:ext>
            </a:extLst>
          </p:cNvPr>
          <p:cNvPicPr>
            <a:picLocks noChangeAspect="1"/>
          </p:cNvPicPr>
          <p:nvPr/>
        </p:nvPicPr>
        <p:blipFill>
          <a:blip r:embed="rId11"/>
          <a:srcRect t="20395" b="20395"/>
          <a:stretch/>
        </p:blipFill>
        <p:spPr>
          <a:xfrm>
            <a:off x="5852160" y="3201035"/>
            <a:ext cx="2413000" cy="1428750"/>
          </a:xfrm>
          <a:prstGeom prst="rect">
            <a:avLst/>
          </a:prstGeom>
        </p:spPr>
      </p:pic>
    </p:spTree>
    <p:extLst>
      <p:ext uri="{BB962C8B-B14F-4D97-AF65-F5344CB8AC3E}">
        <p14:creationId xmlns:p14="http://schemas.microsoft.com/office/powerpoint/2010/main" val="38940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9"/>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10"/>
          <a:srcRect t="16152" b="16152"/>
          <a:stretch>
            <a:fillRect/>
          </a:stretch>
        </p:blipFill>
        <p:spPr>
          <a:xfrm>
            <a:off x="0" y="0"/>
            <a:ext cx="9144000" cy="1238250"/>
          </a:xfrm>
          <a:prstGeom prst="rect">
            <a:avLst/>
          </a:prstGeom>
        </p:spPr>
      </p:pic>
      <p:sp>
        <p:nvSpPr>
          <p:cNvPr id="5" name="Text 1"/>
          <p:cNvSpPr/>
          <p:nvPr/>
        </p:nvSpPr>
        <p:spPr>
          <a:xfrm>
            <a:off x="500380" y="552450"/>
            <a:ext cx="8001000" cy="400050"/>
          </a:xfrm>
          <a:prstGeom prst="rect">
            <a:avLst/>
          </a:prstGeom>
          <a:noFill/>
        </p:spPr>
        <p:txBody>
          <a:bodyPr vert="horz" wrap="square" lIns="0" tIns="0" rIns="0" bIns="0" rtlCol="0" anchor="ctr"/>
          <a:lstStyle/>
          <a:p>
            <a:pPr marL="0" indent="0" algn="ctr">
              <a:lnSpc>
                <a:spcPct val="150000"/>
              </a:lnSpc>
              <a:buNone/>
            </a:pPr>
            <a:r>
              <a:rPr lang="en-US" sz="2800" dirty="0">
                <a:solidFill>
                  <a:schemeClr val="bg1"/>
                </a:solidFill>
                <a:latin typeface="MiSans" pitchFamily="34" charset="0"/>
                <a:ea typeface="MiSans" pitchFamily="34" charset="-122"/>
                <a:cs typeface="MiSans" pitchFamily="34" charset="-120"/>
                <a:sym typeface="+mn-ea"/>
              </a:rPr>
              <a:t>AI旅行搭子概念诞生</a:t>
            </a:r>
          </a:p>
        </p:txBody>
      </p:sp>
      <p:sp>
        <p:nvSpPr>
          <p:cNvPr id="6"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custDataLst>
              <p:tags r:id="rId1"/>
            </p:custDataLst>
          </p:nvPr>
        </p:nvPicPr>
        <p:blipFill>
          <a:blip r:embed="rId11"/>
          <a:srcRect/>
          <a:stretch>
            <a:fillRect/>
          </a:stretch>
        </p:blipFill>
        <p:spPr>
          <a:xfrm>
            <a:off x="971550" y="1447800"/>
            <a:ext cx="4171950" cy="1409700"/>
          </a:xfrm>
          <a:prstGeom prst="rect">
            <a:avLst/>
          </a:prstGeom>
        </p:spPr>
      </p:pic>
      <p:sp>
        <p:nvSpPr>
          <p:cNvPr id="8" name="Text 3"/>
          <p:cNvSpPr/>
          <p:nvPr>
            <p:custDataLst>
              <p:tags r:id="rId2"/>
            </p:custDataLst>
          </p:nvPr>
        </p:nvSpPr>
        <p:spPr>
          <a:xfrm>
            <a:off x="2523490" y="1759585"/>
            <a:ext cx="1068705" cy="252730"/>
          </a:xfrm>
          <a:prstGeom prst="rect">
            <a:avLst/>
          </a:prstGeom>
          <a:noFill/>
        </p:spPr>
        <p:txBody>
          <a:bodyPr vert="horz" wrap="square" lIns="0" tIns="0" rIns="0" bIns="0" rtlCol="0" anchor="ctr"/>
          <a:lstStyle/>
          <a:p>
            <a:pPr marL="0" indent="0" algn="r">
              <a:lnSpc>
                <a:spcPts val="169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价值主张</a:t>
            </a:r>
            <a:endParaRPr lang="en-US" sz="1200" dirty="0"/>
          </a:p>
        </p:txBody>
      </p:sp>
      <p:sp>
        <p:nvSpPr>
          <p:cNvPr id="9" name="Text 4"/>
          <p:cNvSpPr/>
          <p:nvPr>
            <p:custDataLst>
              <p:tags r:id="rId3"/>
            </p:custDataLst>
          </p:nvPr>
        </p:nvSpPr>
        <p:spPr>
          <a:xfrm>
            <a:off x="1066800" y="1239520"/>
            <a:ext cx="2571750" cy="2426335"/>
          </a:xfrm>
          <a:prstGeom prst="rect">
            <a:avLst/>
          </a:prstGeom>
          <a:noFill/>
        </p:spPr>
        <p:txBody>
          <a:bodyPr vert="horz" wrap="square" lIns="0" tIns="0" rIns="0" bIns="0" rtlCol="0" anchor="ctr"/>
          <a:lstStyle/>
          <a:p>
            <a:pPr marL="0" indent="0" algn="just">
              <a:lnSpc>
                <a:spcPct val="150000"/>
              </a:lnSpc>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团队提出‘AI旅行搭子’概念，用户用自然语言一句话输入需求，系统在3步内返回完整行程，全程零广告。</a:t>
            </a:r>
            <a:endPar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endParaRPr>
          </a:p>
        </p:txBody>
      </p:sp>
      <p:pic>
        <p:nvPicPr>
          <p:cNvPr id="13" name="Image 4" descr="preencoded.png"/>
          <p:cNvPicPr>
            <a:picLocks noChangeAspect="1"/>
          </p:cNvPicPr>
          <p:nvPr>
            <p:custDataLst>
              <p:tags r:id="rId4"/>
            </p:custDataLst>
          </p:nvPr>
        </p:nvPicPr>
        <p:blipFill>
          <a:blip r:embed="rId12"/>
          <a:srcRect/>
          <a:stretch>
            <a:fillRect/>
          </a:stretch>
        </p:blipFill>
        <p:spPr>
          <a:xfrm>
            <a:off x="971550" y="2857500"/>
            <a:ext cx="4171950" cy="1409700"/>
          </a:xfrm>
          <a:prstGeom prst="rect">
            <a:avLst/>
          </a:prstGeom>
        </p:spPr>
      </p:pic>
      <p:sp>
        <p:nvSpPr>
          <p:cNvPr id="14" name="Text 7"/>
          <p:cNvSpPr/>
          <p:nvPr>
            <p:custDataLst>
              <p:tags r:id="rId5"/>
            </p:custDataLst>
          </p:nvPr>
        </p:nvSpPr>
        <p:spPr>
          <a:xfrm>
            <a:off x="4914900" y="3088640"/>
            <a:ext cx="1820545" cy="252730"/>
          </a:xfrm>
          <a:prstGeom prst="rect">
            <a:avLst/>
          </a:prstGeom>
          <a:noFill/>
        </p:spPr>
        <p:txBody>
          <a:bodyPr vert="horz" wrap="square" lIns="0" tIns="0" rIns="0" bIns="0" rtlCol="0" anchor="ctr"/>
          <a:lstStyle/>
          <a:p>
            <a:pPr marL="0" indent="0" algn="ctr">
              <a:lnSpc>
                <a:spcPct val="100000"/>
              </a:lnSpc>
              <a:buNone/>
            </a:pPr>
            <a:r>
              <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产品特色</a:t>
            </a:r>
            <a:endParaRPr lang="en-US" sz="20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5" name="Text 8"/>
          <p:cNvSpPr/>
          <p:nvPr>
            <p:custDataLst>
              <p:tags r:id="rId6"/>
            </p:custDataLst>
          </p:nvPr>
        </p:nvSpPr>
        <p:spPr>
          <a:xfrm>
            <a:off x="5200015" y="3752691"/>
            <a:ext cx="2571750" cy="457200"/>
          </a:xfrm>
          <a:prstGeom prst="rect">
            <a:avLst/>
          </a:prstGeom>
          <a:noFill/>
        </p:spPr>
        <p:txBody>
          <a:bodyPr vert="horz" wrap="square" lIns="0" tIns="0" rIns="0" bIns="0" rtlCol="0" anchor="ctr"/>
          <a:lstStyle/>
          <a:p>
            <a:pPr marL="0" indent="0" algn="just">
              <a:lnSpc>
                <a:spcPct val="150000"/>
              </a:lnSpc>
              <a:buNone/>
            </a:pPr>
            <a:r>
              <a:rPr lang="en-US" sz="120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以微信小程序为载体，免安装、免注册、即开即用；通过本地POI数据库加大模型API组合，实现低成本高个性化推荐。</a:t>
            </a:r>
            <a:endParaRPr 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5217" b="5217"/>
          <a:stretch>
            <a:fillRect/>
          </a:stretch>
        </p:blipFill>
        <p:spPr>
          <a:xfrm>
            <a:off x="0" y="0"/>
            <a:ext cx="9144000" cy="1638300"/>
          </a:xfrm>
          <a:prstGeom prst="rect">
            <a:avLst/>
          </a:prstGeom>
        </p:spPr>
      </p:pic>
      <p:sp>
        <p:nvSpPr>
          <p:cNvPr id="5"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专注于高性能后端架构、分布式系统与深度学习模型可解释性研究</a:t>
            </a:r>
            <a:endParaRPr lang="en-US" sz="2250" dirty="0"/>
          </a:p>
        </p:txBody>
      </p:sp>
      <p:sp>
        <p:nvSpPr>
          <p:cNvPr id="6"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4003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架构设计</a:t>
            </a:r>
            <a:endParaRPr lang="en-US" sz="1200" dirty="0"/>
          </a:p>
        </p:txBody>
      </p:sp>
      <p:sp>
        <p:nvSpPr>
          <p:cNvPr id="8" name="Text 4"/>
          <p:cNvSpPr/>
          <p:nvPr/>
        </p:nvSpPr>
        <p:spPr>
          <a:xfrm>
            <a:off x="571500" y="264795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深入理解高并发场景下的系统设计，擅长构建低延迟、高吞吐的服务架构。</a:t>
            </a:r>
            <a:endParaRPr lang="en-US" sz="1050" dirty="0"/>
          </a:p>
        </p:txBody>
      </p:sp>
      <p:sp>
        <p:nvSpPr>
          <p:cNvPr id="9" name="Text 5"/>
          <p:cNvSpPr/>
          <p:nvPr/>
        </p:nvSpPr>
        <p:spPr>
          <a:xfrm>
            <a:off x="2667000" y="24003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分布式系统</a:t>
            </a:r>
            <a:endParaRPr lang="en-US" sz="1200" dirty="0"/>
          </a:p>
        </p:txBody>
      </p:sp>
      <p:sp>
        <p:nvSpPr>
          <p:cNvPr id="10" name="Text 6"/>
          <p:cNvSpPr/>
          <p:nvPr/>
        </p:nvSpPr>
        <p:spPr>
          <a:xfrm>
            <a:off x="2667000" y="264795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熟悉分布式协调、容错机制与数据一致性方案，具备实际系统落地经验。</a:t>
            </a:r>
            <a:endParaRPr lang="en-US" sz="1050" dirty="0"/>
          </a:p>
        </p:txBody>
      </p:sp>
      <p:sp>
        <p:nvSpPr>
          <p:cNvPr id="11" name="Text 7"/>
          <p:cNvSpPr/>
          <p:nvPr/>
        </p:nvSpPr>
        <p:spPr>
          <a:xfrm>
            <a:off x="4762500" y="24003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模型可解释性</a:t>
            </a:r>
            <a:endParaRPr lang="en-US" sz="1200" dirty="0"/>
          </a:p>
        </p:txBody>
      </p:sp>
      <p:sp>
        <p:nvSpPr>
          <p:cNvPr id="12" name="Text 8"/>
          <p:cNvSpPr/>
          <p:nvPr/>
        </p:nvSpPr>
        <p:spPr>
          <a:xfrm>
            <a:off x="4762500" y="264795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关注深度学习黑盒问题，探索可视化与归因分析提升模型透明度。</a:t>
            </a:r>
            <a:endParaRPr lang="en-US" sz="1050" dirty="0"/>
          </a:p>
        </p:txBody>
      </p:sp>
      <p:sp>
        <p:nvSpPr>
          <p:cNvPr id="13" name="Text 9"/>
          <p:cNvSpPr/>
          <p:nvPr/>
        </p:nvSpPr>
        <p:spPr>
          <a:xfrm>
            <a:off x="6858000" y="2400300"/>
            <a:ext cx="17145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技术融合</a:t>
            </a:r>
            <a:endParaRPr lang="en-US" sz="1200" dirty="0"/>
          </a:p>
        </p:txBody>
      </p:sp>
      <p:sp>
        <p:nvSpPr>
          <p:cNvPr id="14" name="Text 10"/>
          <p:cNvSpPr/>
          <p:nvPr/>
        </p:nvSpPr>
        <p:spPr>
          <a:xfrm>
            <a:off x="6858000" y="2647950"/>
            <a:ext cx="1714500" cy="62865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结合系统与AI技术，推动高性能计算在智能服务中的创新应用。</a:t>
            </a:r>
            <a:endParaRPr lang="en-US" sz="105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17"/>
          <a:srcRect l="6" r="6"/>
          <a:stretch>
            <a:fillRect/>
          </a:stretch>
        </p:blipFill>
        <p:spPr>
          <a:xfrm>
            <a:off x="0" y="0"/>
            <a:ext cx="9144000" cy="5143500"/>
          </a:xfrm>
          <a:prstGeom prst="rect">
            <a:avLst/>
          </a:prstGeom>
        </p:spPr>
      </p:pic>
      <p:sp>
        <p:nvSpPr>
          <p:cNvPr id="4" name="Text 1"/>
          <p:cNvSpPr/>
          <p:nvPr/>
        </p:nvSpPr>
        <p:spPr>
          <a:xfrm>
            <a:off x="2884805" y="459740"/>
            <a:ext cx="4471670" cy="400050"/>
          </a:xfrm>
          <a:prstGeom prst="rect">
            <a:avLst/>
          </a:prstGeom>
          <a:noFill/>
        </p:spPr>
        <p:txBody>
          <a:bodyPr vert="horz" wrap="square" lIns="0" tIns="0" rIns="0" bIns="0" rtlCol="0" anchor="ctr"/>
          <a:lstStyle/>
          <a:p>
            <a:pPr marL="0" indent="0">
              <a:lnSpc>
                <a:spcPct val="150000"/>
              </a:lnSpc>
              <a:buNone/>
            </a:pPr>
            <a:r>
              <a:rPr lang="en-US"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可行性与差异壁垒</a:t>
            </a:r>
            <a:endParaRPr lang="en-US" sz="3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5" name="Text 2"/>
          <p:cNvSpPr/>
          <p:nvPr/>
        </p:nvSpPr>
        <p:spPr>
          <a:xfrm>
            <a:off x="571500" y="74295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custDataLst>
              <p:tags r:id="rId1"/>
            </p:custDataLst>
          </p:nvPr>
        </p:nvPicPr>
        <p:blipFill>
          <a:blip r:embed="rId18"/>
          <a:srcRect r="33765" b="-2040"/>
          <a:stretch>
            <a:fillRect/>
          </a:stretch>
        </p:blipFill>
        <p:spPr>
          <a:xfrm>
            <a:off x="1638300" y="1466850"/>
            <a:ext cx="5551805" cy="3557270"/>
          </a:xfrm>
          <a:prstGeom prst="rect">
            <a:avLst/>
          </a:prstGeom>
        </p:spPr>
      </p:pic>
      <p:sp>
        <p:nvSpPr>
          <p:cNvPr id="7" name="Text 3"/>
          <p:cNvSpPr/>
          <p:nvPr>
            <p:custDataLst>
              <p:tags r:id="rId2"/>
            </p:custDataLst>
          </p:nvPr>
        </p:nvSpPr>
        <p:spPr>
          <a:xfrm>
            <a:off x="2473295" y="261842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350" dirty="0"/>
          </a:p>
        </p:txBody>
      </p:sp>
      <p:sp>
        <p:nvSpPr>
          <p:cNvPr id="8" name="Text 4"/>
          <p:cNvSpPr/>
          <p:nvPr>
            <p:custDataLst>
              <p:tags r:id="rId3"/>
            </p:custDataLst>
          </p:nvPr>
        </p:nvSpPr>
        <p:spPr>
          <a:xfrm>
            <a:off x="2055832" y="3843338"/>
            <a:ext cx="1216075" cy="252413"/>
          </a:xfrm>
          <a:prstGeom prst="rect">
            <a:avLst/>
          </a:prstGeom>
          <a:noFill/>
        </p:spPr>
        <p:txBody>
          <a:bodyPr vert="horz" wrap="square" lIns="0" tIns="0" rIns="0" bIns="0" rtlCol="0" anchor="ctr"/>
          <a:lstStyle/>
          <a:p>
            <a:pPr marL="0" indent="0" algn="ctr">
              <a:lnSpc>
                <a:spcPct val="100000"/>
              </a:lnSpc>
              <a:buNone/>
            </a:pPr>
            <a:r>
              <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技术可行性</a:t>
            </a:r>
            <a:endParaRPr lang="en-US" sz="1400" dirty="0"/>
          </a:p>
        </p:txBody>
      </p:sp>
      <p:sp>
        <p:nvSpPr>
          <p:cNvPr id="9" name="Text 5"/>
          <p:cNvSpPr/>
          <p:nvPr>
            <p:custDataLst>
              <p:tags r:id="rId4"/>
            </p:custDataLst>
          </p:nvPr>
        </p:nvSpPr>
        <p:spPr>
          <a:xfrm>
            <a:off x="1579582" y="4095750"/>
            <a:ext cx="2168575" cy="666750"/>
          </a:xfrm>
          <a:prstGeom prst="rect">
            <a:avLst/>
          </a:prstGeom>
          <a:noFill/>
        </p:spPr>
        <p:txBody>
          <a:bodyPr vert="horz" wrap="square" lIns="0" tIns="0" rIns="0" bIns="0" rtlCol="0" anchor="ctr"/>
          <a:lstStyle/>
          <a:p>
            <a:pPr marL="0" indent="0" algn="just">
              <a:lnSpc>
                <a:spcPct val="15000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采用微信小程序+Python+FastAPI+学生云优惠，足以承载万级并发。</a:t>
            </a:r>
            <a:endParaRPr lang="en-US" sz="1050" dirty="0"/>
          </a:p>
        </p:txBody>
      </p:sp>
      <p:sp>
        <p:nvSpPr>
          <p:cNvPr id="10" name="Text 6"/>
          <p:cNvSpPr/>
          <p:nvPr>
            <p:custDataLst>
              <p:tags r:id="rId5"/>
            </p:custDataLst>
          </p:nvPr>
        </p:nvSpPr>
        <p:spPr>
          <a:xfrm>
            <a:off x="3706515" y="3389312"/>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350" dirty="0"/>
          </a:p>
        </p:txBody>
      </p:sp>
      <p:sp>
        <p:nvSpPr>
          <p:cNvPr id="11" name="Text 7"/>
          <p:cNvSpPr/>
          <p:nvPr>
            <p:custDataLst>
              <p:tags r:id="rId6"/>
            </p:custDataLst>
          </p:nvPr>
        </p:nvSpPr>
        <p:spPr>
          <a:xfrm>
            <a:off x="3289052" y="1466850"/>
            <a:ext cx="1216075" cy="252413"/>
          </a:xfrm>
          <a:prstGeom prst="rect">
            <a:avLst/>
          </a:prstGeom>
          <a:noFill/>
        </p:spPr>
        <p:txBody>
          <a:bodyPr vert="horz" wrap="square" lIns="0" tIns="0" rIns="0" bIns="0" rtlCol="0" anchor="ctr"/>
          <a:lstStyle/>
          <a:p>
            <a:pPr marL="0" indent="0" algn="ctr">
              <a:lnSpc>
                <a:spcPct val="100000"/>
              </a:lnSpc>
              <a:buNone/>
            </a:pPr>
            <a:r>
              <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数据可行性</a:t>
            </a:r>
            <a:endPar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12" name="Text 8"/>
          <p:cNvSpPr/>
          <p:nvPr>
            <p:custDataLst>
              <p:tags r:id="rId7"/>
            </p:custDataLst>
          </p:nvPr>
        </p:nvSpPr>
        <p:spPr>
          <a:xfrm>
            <a:off x="2812802" y="1719263"/>
            <a:ext cx="2168575" cy="666750"/>
          </a:xfrm>
          <a:prstGeom prst="rect">
            <a:avLst/>
          </a:prstGeom>
          <a:noFill/>
        </p:spPr>
        <p:txBody>
          <a:bodyPr vert="horz" wrap="square" lIns="0" tIns="0" rIns="0" bIns="0" rtlCol="0" anchor="ctr"/>
          <a:lstStyle/>
          <a:p>
            <a:pPr marL="0" indent="0" algn="just">
              <a:lnSpc>
                <a:spcPct val="15000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公开景点、餐饮、交通数据可合法爬取，经脱敏后入库。</a:t>
            </a:r>
            <a:endParaRPr lang="en-US" sz="1050" dirty="0"/>
          </a:p>
        </p:txBody>
      </p:sp>
      <p:sp>
        <p:nvSpPr>
          <p:cNvPr id="13" name="Text 9"/>
          <p:cNvSpPr/>
          <p:nvPr>
            <p:custDataLst>
              <p:tags r:id="rId8"/>
            </p:custDataLst>
          </p:nvPr>
        </p:nvSpPr>
        <p:spPr>
          <a:xfrm>
            <a:off x="4960689" y="2618423"/>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615CED"/>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350" dirty="0"/>
          </a:p>
        </p:txBody>
      </p:sp>
      <p:sp>
        <p:nvSpPr>
          <p:cNvPr id="14" name="Text 10"/>
          <p:cNvSpPr/>
          <p:nvPr>
            <p:custDataLst>
              <p:tags r:id="rId9"/>
            </p:custDataLst>
          </p:nvPr>
        </p:nvSpPr>
        <p:spPr>
          <a:xfrm>
            <a:off x="4542592" y="3809683"/>
            <a:ext cx="1216075" cy="252413"/>
          </a:xfrm>
          <a:prstGeom prst="rect">
            <a:avLst/>
          </a:prstGeom>
          <a:noFill/>
        </p:spPr>
        <p:txBody>
          <a:bodyPr vert="horz" wrap="square" lIns="0" tIns="0" rIns="0" bIns="0" rtlCol="0" anchor="ctr"/>
          <a:lstStyle/>
          <a:p>
            <a:pPr marL="0" indent="0" algn="ctr">
              <a:lnSpc>
                <a:spcPct val="100000"/>
              </a:lnSpc>
              <a:buNone/>
            </a:pPr>
            <a:r>
              <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成本可行性</a:t>
            </a:r>
            <a:endParaRPr lang="en-US" sz="1400" dirty="0"/>
          </a:p>
        </p:txBody>
      </p:sp>
      <p:sp>
        <p:nvSpPr>
          <p:cNvPr id="15" name="Text 11"/>
          <p:cNvSpPr/>
          <p:nvPr>
            <p:custDataLst>
              <p:tags r:id="rId10"/>
            </p:custDataLst>
          </p:nvPr>
        </p:nvSpPr>
        <p:spPr>
          <a:xfrm>
            <a:off x="4087297" y="4057650"/>
            <a:ext cx="2168575" cy="666750"/>
          </a:xfrm>
          <a:prstGeom prst="rect">
            <a:avLst/>
          </a:prstGeom>
          <a:noFill/>
        </p:spPr>
        <p:txBody>
          <a:bodyPr vert="horz" wrap="square" lIns="0" tIns="0" rIns="0" bIns="0" rtlCol="0" anchor="ctr"/>
          <a:lstStyle/>
          <a:p>
            <a:pPr marL="0" indent="0" algn="just">
              <a:lnSpc>
                <a:spcPct val="15000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DeepSeek、腾讯地图等免费额度可覆盖MVP阶段全部调用。</a:t>
            </a:r>
            <a:endParaRPr lang="en-US" sz="1050" dirty="0"/>
          </a:p>
        </p:txBody>
      </p:sp>
      <p:sp>
        <p:nvSpPr>
          <p:cNvPr id="16" name="Text 12"/>
          <p:cNvSpPr/>
          <p:nvPr>
            <p:custDataLst>
              <p:tags r:id="rId11"/>
            </p:custDataLst>
          </p:nvPr>
        </p:nvSpPr>
        <p:spPr>
          <a:xfrm>
            <a:off x="6214864" y="3389312"/>
            <a:ext cx="381000" cy="276225"/>
          </a:xfrm>
          <a:prstGeom prst="rect">
            <a:avLst/>
          </a:prstGeom>
          <a:noFill/>
        </p:spPr>
        <p:txBody>
          <a:bodyPr vert="horz" wrap="square" lIns="0" tIns="0" rIns="0" bIns="0" rtlCol="0" anchor="ctr"/>
          <a:lstStyle/>
          <a:p>
            <a:pPr marL="0" indent="0" algn="ctr">
              <a:lnSpc>
                <a:spcPts val="1350"/>
              </a:lnSpc>
              <a:buNone/>
            </a:pPr>
            <a:r>
              <a:rPr lang="en-US" sz="1350" b="1" dirty="0">
                <a:solidFill>
                  <a:srgbClr val="5BB1E1"/>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350" dirty="0"/>
          </a:p>
        </p:txBody>
      </p:sp>
      <p:sp>
        <p:nvSpPr>
          <p:cNvPr id="17" name="Text 13"/>
          <p:cNvSpPr/>
          <p:nvPr>
            <p:custDataLst>
              <p:tags r:id="rId12"/>
            </p:custDataLst>
          </p:nvPr>
        </p:nvSpPr>
        <p:spPr>
          <a:xfrm>
            <a:off x="5843121" y="1466850"/>
            <a:ext cx="1216075" cy="252413"/>
          </a:xfrm>
          <a:prstGeom prst="rect">
            <a:avLst/>
          </a:prstGeom>
          <a:noFill/>
        </p:spPr>
        <p:txBody>
          <a:bodyPr vert="horz" wrap="square" lIns="0" tIns="0" rIns="0" bIns="0" rtlCol="0" anchor="ctr"/>
          <a:lstStyle/>
          <a:p>
            <a:pPr marL="0" indent="0" algn="ctr">
              <a:lnSpc>
                <a:spcPct val="100000"/>
              </a:lnSpc>
              <a:buNone/>
            </a:pPr>
            <a:r>
              <a:rPr lang="en-US" sz="14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sym typeface="+mn-ea"/>
              </a:rPr>
              <a:t>竞争壁垒</a:t>
            </a:r>
          </a:p>
        </p:txBody>
      </p:sp>
      <p:sp>
        <p:nvSpPr>
          <p:cNvPr id="18" name="Text 14"/>
          <p:cNvSpPr/>
          <p:nvPr>
            <p:custDataLst>
              <p:tags r:id="rId13"/>
            </p:custDataLst>
          </p:nvPr>
        </p:nvSpPr>
        <p:spPr>
          <a:xfrm>
            <a:off x="5409416" y="1909763"/>
            <a:ext cx="2168575" cy="666750"/>
          </a:xfrm>
          <a:prstGeom prst="rect">
            <a:avLst/>
          </a:prstGeom>
          <a:noFill/>
        </p:spPr>
        <p:txBody>
          <a:bodyPr vert="horz" wrap="square" lIns="0" tIns="0" rIns="0" bIns="0" rtlCol="0" anchor="ctr"/>
          <a:lstStyle/>
          <a:p>
            <a:pPr marL="0" indent="0" algn="just">
              <a:lnSpc>
                <a:spcPct val="15000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sym typeface="+mn-ea"/>
              </a:rPr>
              <a:t>对比携程、马蜂窝、同城旅行，TravelMate以无广告、三步交互、秒级预算、对话式体验四项差异形成细分赛道壁垒。</a:t>
            </a:r>
            <a:endParaRPr lang="en-US" sz="1050" dirty="0"/>
          </a:p>
        </p:txBody>
      </p:sp>
      <p:sp>
        <p:nvSpPr>
          <p:cNvPr id="19" name="Text 15"/>
          <p:cNvSpPr/>
          <p:nvPr>
            <p:custDataLst>
              <p:tags r:id="rId14"/>
            </p:custDataLst>
          </p:nvPr>
        </p:nvSpPr>
        <p:spPr>
          <a:xfrm>
            <a:off x="6214914" y="2576513"/>
            <a:ext cx="381000" cy="276225"/>
          </a:xfrm>
          <a:prstGeom prst="rect">
            <a:avLst/>
          </a:prstGeom>
          <a:noFill/>
        </p:spPr>
        <p:txBody>
          <a:bodyPr vert="horz" wrap="square" lIns="0" tIns="0" rIns="0" bIns="0" rtlCol="0" anchor="ctr"/>
          <a:lstStyle/>
          <a:p>
            <a:pPr marL="0" indent="0" algn="ctr">
              <a:lnSpc>
                <a:spcPts val="1350"/>
              </a:lnSpc>
              <a:buNone/>
            </a:pPr>
            <a:endParaRPr lang="en-US" sz="135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p:blipFill>
        <p:spPr>
          <a:xfrm>
            <a:off x="0" y="0"/>
            <a:ext cx="9144000" cy="5143500"/>
          </a:xfrm>
          <a:prstGeom prst="rect">
            <a:avLst/>
          </a:prstGeom>
        </p:spPr>
      </p:pic>
      <p:sp>
        <p:nvSpPr>
          <p:cNvPr id="3" name="Text 0"/>
          <p:cNvSpPr/>
          <p:nvPr/>
        </p:nvSpPr>
        <p:spPr>
          <a:xfrm>
            <a:off x="571500" y="1166813"/>
            <a:ext cx="8001000" cy="1333500"/>
          </a:xfrm>
          <a:prstGeom prst="rect">
            <a:avLst/>
          </a:prstGeom>
          <a:noFill/>
          <a:ln/>
        </p:spPr>
        <p:txBody>
          <a:bodyPr vert="horz" wrap="square" lIns="0" tIns="0" rIns="0" bIns="0" rtlCol="0" anchor="ctr"/>
          <a:lstStyle/>
          <a:p>
            <a:pPr>
              <a:lnSpc>
                <a:spcPts val="5250"/>
              </a:lnSpc>
            </a:pPr>
            <a:r>
              <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旅游类</a:t>
            </a:r>
            <a:r>
              <a:rPr lang="en-US" altLang="zh-C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app</a:t>
            </a:r>
            <a:r>
              <a:rPr lang="zh-CN" altLang="en-US"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rPr>
              <a:t>需求分析报告</a:t>
            </a:r>
            <a:endParaRPr lang="en-US" altLang="zh-CN" sz="4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cs typeface="微软雅黑" panose="020B0503020204020204" pitchFamily="34" charset="-120"/>
            </a:endParaRPr>
          </a:p>
        </p:txBody>
      </p:sp>
      <p:sp>
        <p:nvSpPr>
          <p:cNvPr id="4" name="Text 1"/>
          <p:cNvSpPr/>
          <p:nvPr/>
        </p:nvSpPr>
        <p:spPr>
          <a:xfrm>
            <a:off x="571500" y="2576513"/>
            <a:ext cx="8001000" cy="400050"/>
          </a:xfrm>
          <a:prstGeom prst="rect">
            <a:avLst/>
          </a:prstGeom>
          <a:noFill/>
          <a:ln/>
        </p:spPr>
        <p:txBody>
          <a:bodyPr vert="horz" wrap="square" lIns="0" tIns="0" rIns="0" bIns="0" rtlCol="0" anchor="ctr"/>
          <a:lstStyle/>
          <a:p>
            <a:pPr marL="0" marR="0" lvl="0" indent="0" algn="l" defTabSz="914400" rtl="0" eaLnBrk="1" fontAlgn="auto" latinLnBrk="0" hangingPunct="1">
              <a:lnSpc>
                <a:spcPts val="3150"/>
              </a:lnSpc>
              <a:spcBef>
                <a:spcPts val="0"/>
              </a:spcBef>
              <a:spcAft>
                <a:spcPts val="0"/>
              </a:spcAft>
              <a:buClrTx/>
              <a:buSzTx/>
              <a:buFontTx/>
              <a:buNone/>
              <a:tabLst/>
              <a:defRPr/>
            </a:pPr>
            <a:endParaRPr kumimoji="0" lang="en-US" sz="22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hape 2"/>
          <p:cNvSpPr/>
          <p:nvPr/>
        </p:nvSpPr>
        <p:spPr>
          <a:xfrm>
            <a:off x="571500" y="3309938"/>
            <a:ext cx="604838" cy="114300"/>
          </a:xfrm>
          <a:prstGeom prst="rect">
            <a:avLst/>
          </a:prstGeom>
          <a:solidFill>
            <a:srgbClr val="304EFC"/>
          </a:solid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6" name="Text 3"/>
          <p:cNvSpPr/>
          <p:nvPr/>
        </p:nvSpPr>
        <p:spPr>
          <a:xfrm>
            <a:off x="571500" y="3757613"/>
            <a:ext cx="8001000" cy="219075"/>
          </a:xfrm>
          <a:prstGeom prst="rect">
            <a:avLst/>
          </a:prstGeom>
          <a:noFill/>
          <a:ln/>
        </p:spPr>
        <p:txBody>
          <a:bodyPr vert="horz" wrap="square" lIns="0" tIns="0" rIns="0" bIns="0" rtlCol="0" anchor="ctr"/>
          <a:lstStyle/>
          <a:p>
            <a:pPr marL="0" marR="0" lvl="0" indent="0" algn="l" defTabSz="914400" rtl="0" eaLnBrk="1" fontAlgn="auto" latinLnBrk="0" hangingPunct="1">
              <a:lnSpc>
                <a:spcPts val="1725"/>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5C6F-9DF0-5549-AEEC-F889F1A0D88D}"/>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C4AE9DB3-CB7F-6F31-6563-CBD1651CF3CE}"/>
              </a:ext>
            </a:extLst>
          </p:cNvPr>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a:extLst>
              <a:ext uri="{FF2B5EF4-FFF2-40B4-BE49-F238E27FC236}">
                <a16:creationId xmlns:a16="http://schemas.microsoft.com/office/drawing/2014/main" id="{6D1D1EFD-F961-4B88-4D96-DF555A5F6BF7}"/>
              </a:ext>
            </a:extLst>
          </p:cNvPr>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a:extLst>
              <a:ext uri="{FF2B5EF4-FFF2-40B4-BE49-F238E27FC236}">
                <a16:creationId xmlns:a16="http://schemas.microsoft.com/office/drawing/2014/main" id="{B2AFB072-7EF0-AB83-B84C-19839BD2B372}"/>
              </a:ext>
            </a:extLst>
          </p:cNvPr>
          <p:cNvPicPr>
            <a:picLocks noChangeAspect="1"/>
          </p:cNvPicPr>
          <p:nvPr/>
        </p:nvPicPr>
        <p:blipFill>
          <a:blip r:embed="rId4"/>
          <a:srcRect t="6452" b="6452"/>
          <a:stretch>
            <a:fillRect/>
          </a:stretch>
        </p:blipFill>
        <p:spPr>
          <a:xfrm>
            <a:off x="0" y="0"/>
            <a:ext cx="2952750" cy="5143500"/>
          </a:xfrm>
          <a:prstGeom prst="rect">
            <a:avLst/>
          </a:prstGeom>
        </p:spPr>
      </p:pic>
      <p:sp>
        <p:nvSpPr>
          <p:cNvPr id="5" name="Text 1">
            <a:extLst>
              <a:ext uri="{FF2B5EF4-FFF2-40B4-BE49-F238E27FC236}">
                <a16:creationId xmlns:a16="http://schemas.microsoft.com/office/drawing/2014/main" id="{34BACE09-CC50-F2DC-3154-7531453DC1A7}"/>
              </a:ext>
            </a:extLst>
          </p:cNvPr>
          <p:cNvSpPr/>
          <p:nvPr/>
        </p:nvSpPr>
        <p:spPr>
          <a:xfrm>
            <a:off x="571500" y="3433763"/>
            <a:ext cx="1857375" cy="666750"/>
          </a:xfrm>
          <a:prstGeom prst="rect">
            <a:avLst/>
          </a:prstGeom>
          <a:noFill/>
        </p:spPr>
        <p:txBody>
          <a:bodyPr vert="horz" wrap="square" lIns="0" tIns="0" rIns="0" bIns="0" rtlCol="0" anchor="ctr"/>
          <a:lstStyle/>
          <a:p>
            <a:pPr marL="0" indent="0" algn="l">
              <a:lnSpc>
                <a:spcPts val="5250"/>
              </a:lnSpc>
              <a:buNone/>
            </a:pPr>
            <a:r>
              <a:rPr lang="en-US" sz="37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content</a:t>
            </a:r>
            <a:endParaRPr lang="en-US" sz="3750" dirty="0"/>
          </a:p>
        </p:txBody>
      </p:sp>
      <p:sp>
        <p:nvSpPr>
          <p:cNvPr id="6" name="Text 2">
            <a:extLst>
              <a:ext uri="{FF2B5EF4-FFF2-40B4-BE49-F238E27FC236}">
                <a16:creationId xmlns:a16="http://schemas.microsoft.com/office/drawing/2014/main" id="{3726112C-284B-E5A2-61EF-20CC4828F2FC}"/>
              </a:ext>
            </a:extLst>
          </p:cNvPr>
          <p:cNvSpPr/>
          <p:nvPr/>
        </p:nvSpPr>
        <p:spPr>
          <a:xfrm>
            <a:off x="571500" y="4176713"/>
            <a:ext cx="1809750" cy="40005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目录</a:t>
            </a:r>
            <a:endParaRPr lang="en-US" sz="2250" dirty="0"/>
          </a:p>
        </p:txBody>
      </p:sp>
      <p:sp>
        <p:nvSpPr>
          <p:cNvPr id="7" name="Text 3">
            <a:extLst>
              <a:ext uri="{FF2B5EF4-FFF2-40B4-BE49-F238E27FC236}">
                <a16:creationId xmlns:a16="http://schemas.microsoft.com/office/drawing/2014/main" id="{81020916-1A5C-9C2C-B325-47E263E57D34}"/>
              </a:ext>
            </a:extLst>
          </p:cNvPr>
          <p:cNvSpPr/>
          <p:nvPr/>
        </p:nvSpPr>
        <p:spPr>
          <a:xfrm>
            <a:off x="3524249" y="1516856"/>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875" dirty="0"/>
          </a:p>
        </p:txBody>
      </p:sp>
      <p:sp>
        <p:nvSpPr>
          <p:cNvPr id="8" name="Text 4">
            <a:extLst>
              <a:ext uri="{FF2B5EF4-FFF2-40B4-BE49-F238E27FC236}">
                <a16:creationId xmlns:a16="http://schemas.microsoft.com/office/drawing/2014/main" id="{B5FC34D5-3B8F-1C15-DE3A-FDCFA4BFB1E6}"/>
              </a:ext>
            </a:extLst>
          </p:cNvPr>
          <p:cNvSpPr/>
          <p:nvPr/>
        </p:nvSpPr>
        <p:spPr>
          <a:xfrm>
            <a:off x="4267201" y="1478756"/>
            <a:ext cx="1962150" cy="419100"/>
          </a:xfrm>
          <a:prstGeom prst="rect">
            <a:avLst/>
          </a:prstGeom>
          <a:noFill/>
        </p:spPr>
        <p:txBody>
          <a:bodyPr vert="horz" wrap="square" lIns="0" tIns="0" rIns="0" bIns="0" rtlCol="0" anchor="ctr"/>
          <a:lstStyle/>
          <a:p>
            <a:pPr marL="0" indent="0" algn="l">
              <a:lnSpc>
                <a:spcPts val="1650"/>
              </a:lnSpc>
              <a:buNone/>
            </a:pPr>
            <a:r>
              <a:rPr lang="zh-CN" alt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用户群体分析</a:t>
            </a:r>
            <a:endParaRPr lang="en-US" sz="1200" dirty="0"/>
          </a:p>
        </p:txBody>
      </p:sp>
      <p:sp>
        <p:nvSpPr>
          <p:cNvPr id="9" name="Text 5">
            <a:extLst>
              <a:ext uri="{FF2B5EF4-FFF2-40B4-BE49-F238E27FC236}">
                <a16:creationId xmlns:a16="http://schemas.microsoft.com/office/drawing/2014/main" id="{89ECFA02-84EC-DE20-7DAF-9A9671A97E75}"/>
              </a:ext>
            </a:extLst>
          </p:cNvPr>
          <p:cNvSpPr/>
          <p:nvPr/>
        </p:nvSpPr>
        <p:spPr>
          <a:xfrm>
            <a:off x="3990975"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0" name="Text 6">
            <a:extLst>
              <a:ext uri="{FF2B5EF4-FFF2-40B4-BE49-F238E27FC236}">
                <a16:creationId xmlns:a16="http://schemas.microsoft.com/office/drawing/2014/main" id="{4996EEFB-9AB4-C8CE-9DD4-CA00CE6E31B2}"/>
              </a:ext>
            </a:extLst>
          </p:cNvPr>
          <p:cNvSpPr/>
          <p:nvPr/>
        </p:nvSpPr>
        <p:spPr>
          <a:xfrm>
            <a:off x="6172200" y="1493043"/>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875" dirty="0"/>
          </a:p>
        </p:txBody>
      </p:sp>
      <p:sp>
        <p:nvSpPr>
          <p:cNvPr id="11" name="Text 7">
            <a:extLst>
              <a:ext uri="{FF2B5EF4-FFF2-40B4-BE49-F238E27FC236}">
                <a16:creationId xmlns:a16="http://schemas.microsoft.com/office/drawing/2014/main" id="{85D8A326-9203-40CD-D583-86468CB81A0E}"/>
              </a:ext>
            </a:extLst>
          </p:cNvPr>
          <p:cNvSpPr/>
          <p:nvPr/>
        </p:nvSpPr>
        <p:spPr>
          <a:xfrm>
            <a:off x="7153275" y="1307306"/>
            <a:ext cx="1962150" cy="419100"/>
          </a:xfrm>
          <a:prstGeom prst="rect">
            <a:avLst/>
          </a:prstGeom>
          <a:noFill/>
        </p:spPr>
        <p:txBody>
          <a:bodyPr vert="horz" wrap="square" lIns="0" tIns="0" rIns="0" bIns="0" rtlCol="0" anchor="ctr"/>
          <a:lstStyle/>
          <a:p>
            <a:pPr>
              <a:lnSpc>
                <a:spcPts val="5250"/>
              </a:lnSpc>
            </a:pPr>
            <a:r>
              <a:rPr lang="en-US" altLang="zh-CN" sz="1200" b="1" dirty="0" err="1">
                <a:solidFill>
                  <a:srgbClr val="333333"/>
                </a:solidFill>
                <a:latin typeface="Microsoft YaHei" pitchFamily="34" charset="0"/>
                <a:ea typeface="Microsoft YaHei" pitchFamily="34" charset="-122"/>
                <a:cs typeface="Microsoft YaHei" pitchFamily="34" charset="-120"/>
              </a:rPr>
              <a:t>旅行规划行为</a:t>
            </a:r>
            <a:endParaRPr lang="en-US" altLang="zh-CN" sz="1200" dirty="0"/>
          </a:p>
        </p:txBody>
      </p:sp>
      <p:sp>
        <p:nvSpPr>
          <p:cNvPr id="12" name="Text 8">
            <a:extLst>
              <a:ext uri="{FF2B5EF4-FFF2-40B4-BE49-F238E27FC236}">
                <a16:creationId xmlns:a16="http://schemas.microsoft.com/office/drawing/2014/main" id="{23F62373-017B-F38B-746F-7931643BB43B}"/>
              </a:ext>
            </a:extLst>
          </p:cNvPr>
          <p:cNvSpPr/>
          <p:nvPr/>
        </p:nvSpPr>
        <p:spPr>
          <a:xfrm>
            <a:off x="6610350" y="573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3" name="Text 9">
            <a:extLst>
              <a:ext uri="{FF2B5EF4-FFF2-40B4-BE49-F238E27FC236}">
                <a16:creationId xmlns:a16="http://schemas.microsoft.com/office/drawing/2014/main" id="{397A4040-386C-75BC-4602-5CBA2C919844}"/>
              </a:ext>
            </a:extLst>
          </p:cNvPr>
          <p:cNvSpPr/>
          <p:nvPr/>
        </p:nvSpPr>
        <p:spPr>
          <a:xfrm>
            <a:off x="3524250" y="2357967"/>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875" dirty="0"/>
          </a:p>
        </p:txBody>
      </p:sp>
      <p:sp>
        <p:nvSpPr>
          <p:cNvPr id="14" name="Text 10">
            <a:extLst>
              <a:ext uri="{FF2B5EF4-FFF2-40B4-BE49-F238E27FC236}">
                <a16:creationId xmlns:a16="http://schemas.microsoft.com/office/drawing/2014/main" id="{CAB2326F-5C30-FE25-CC01-756FEF5F93DA}"/>
              </a:ext>
            </a:extLst>
          </p:cNvPr>
          <p:cNvSpPr/>
          <p:nvPr/>
        </p:nvSpPr>
        <p:spPr>
          <a:xfrm>
            <a:off x="3990975" y="954881"/>
            <a:ext cx="1962150" cy="41910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15" name="Text 11">
            <a:extLst>
              <a:ext uri="{FF2B5EF4-FFF2-40B4-BE49-F238E27FC236}">
                <a16:creationId xmlns:a16="http://schemas.microsoft.com/office/drawing/2014/main" id="{63793DEA-7608-33F6-307A-0077D5E720F3}"/>
              </a:ext>
            </a:extLst>
          </p:cNvPr>
          <p:cNvSpPr/>
          <p:nvPr/>
        </p:nvSpPr>
        <p:spPr>
          <a:xfrm>
            <a:off x="3990975"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16" name="Text 12">
            <a:extLst>
              <a:ext uri="{FF2B5EF4-FFF2-40B4-BE49-F238E27FC236}">
                <a16:creationId xmlns:a16="http://schemas.microsoft.com/office/drawing/2014/main" id="{4D9F1717-440C-549E-5604-32C963BC0DD9}"/>
              </a:ext>
            </a:extLst>
          </p:cNvPr>
          <p:cNvSpPr/>
          <p:nvPr/>
        </p:nvSpPr>
        <p:spPr>
          <a:xfrm>
            <a:off x="6172200" y="2412206"/>
            <a:ext cx="352425" cy="333375"/>
          </a:xfrm>
          <a:prstGeom prst="rect">
            <a:avLst/>
          </a:prstGeom>
          <a:noFill/>
        </p:spPr>
        <p:txBody>
          <a:bodyPr vert="horz" wrap="square" lIns="0" tIns="0" rIns="0" bIns="0" rtlCol="0" anchor="ctr"/>
          <a:lstStyle/>
          <a:p>
            <a:pPr marL="0" indent="0" algn="l">
              <a:lnSpc>
                <a:spcPts val="3040"/>
              </a:lnSpc>
              <a:buNone/>
            </a:pPr>
            <a:r>
              <a:rPr lang="en-US" sz="1875"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04</a:t>
            </a:r>
            <a:endParaRPr lang="en-US" sz="1875" dirty="0"/>
          </a:p>
        </p:txBody>
      </p:sp>
      <p:sp>
        <p:nvSpPr>
          <p:cNvPr id="17" name="Text 13">
            <a:extLst>
              <a:ext uri="{FF2B5EF4-FFF2-40B4-BE49-F238E27FC236}">
                <a16:creationId xmlns:a16="http://schemas.microsoft.com/office/drawing/2014/main" id="{3279C93D-510C-F283-8A54-2DE2195666BD}"/>
              </a:ext>
            </a:extLst>
          </p:cNvPr>
          <p:cNvSpPr/>
          <p:nvPr/>
        </p:nvSpPr>
        <p:spPr>
          <a:xfrm>
            <a:off x="4043362" y="2459831"/>
            <a:ext cx="1962150" cy="419100"/>
          </a:xfrm>
          <a:prstGeom prst="rect">
            <a:avLst/>
          </a:prstGeom>
          <a:noFill/>
        </p:spPr>
        <p:txBody>
          <a:bodyPr vert="horz" wrap="square" lIns="0" tIns="0" rIns="0" bIns="0" rtlCol="0" anchor="ctr"/>
          <a:lstStyle/>
          <a:p>
            <a:pPr>
              <a:lnSpc>
                <a:spcPts val="1650"/>
              </a:lnSpc>
            </a:pPr>
            <a:r>
              <a:rPr lang="en-US" altLang="zh-CN" sz="1200" b="1" dirty="0" err="1">
                <a:solidFill>
                  <a:srgbClr val="333333"/>
                </a:solidFill>
                <a:latin typeface="Microsoft YaHei" pitchFamily="34" charset="0"/>
                <a:ea typeface="Microsoft YaHei" pitchFamily="34" charset="-122"/>
                <a:cs typeface="Microsoft YaHei" pitchFamily="34" charset="-120"/>
              </a:rPr>
              <a:t>关键功能需求与优先级排序</a:t>
            </a:r>
            <a:endParaRPr lang="en-US" altLang="zh-CN" sz="1200" dirty="0"/>
          </a:p>
          <a:p>
            <a:pPr marL="0" indent="0" algn="l">
              <a:lnSpc>
                <a:spcPts val="1650"/>
              </a:lnSpc>
              <a:buNone/>
            </a:pPr>
            <a:endParaRPr lang="en-US" sz="1200" dirty="0"/>
          </a:p>
        </p:txBody>
      </p:sp>
      <p:sp>
        <p:nvSpPr>
          <p:cNvPr id="18" name="Text 14">
            <a:extLst>
              <a:ext uri="{FF2B5EF4-FFF2-40B4-BE49-F238E27FC236}">
                <a16:creationId xmlns:a16="http://schemas.microsoft.com/office/drawing/2014/main" id="{BCBCB77B-EE79-A6CD-B71E-1FFC623BF882}"/>
              </a:ext>
            </a:extLst>
          </p:cNvPr>
          <p:cNvSpPr/>
          <p:nvPr/>
        </p:nvSpPr>
        <p:spPr>
          <a:xfrm>
            <a:off x="6610350" y="14120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1" name="Text 17">
            <a:extLst>
              <a:ext uri="{FF2B5EF4-FFF2-40B4-BE49-F238E27FC236}">
                <a16:creationId xmlns:a16="http://schemas.microsoft.com/office/drawing/2014/main" id="{BF636BBD-4B54-C1CC-4C87-61E8DC15AF0C}"/>
              </a:ext>
            </a:extLst>
          </p:cNvPr>
          <p:cNvSpPr/>
          <p:nvPr/>
        </p:nvSpPr>
        <p:spPr>
          <a:xfrm>
            <a:off x="3990975"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4" name="Text 20">
            <a:extLst>
              <a:ext uri="{FF2B5EF4-FFF2-40B4-BE49-F238E27FC236}">
                <a16:creationId xmlns:a16="http://schemas.microsoft.com/office/drawing/2014/main" id="{06671099-ECB0-A2B6-E6E4-4889599BAA65}"/>
              </a:ext>
            </a:extLst>
          </p:cNvPr>
          <p:cNvSpPr/>
          <p:nvPr/>
        </p:nvSpPr>
        <p:spPr>
          <a:xfrm>
            <a:off x="6610350" y="22502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27" name="Text 23">
            <a:extLst>
              <a:ext uri="{FF2B5EF4-FFF2-40B4-BE49-F238E27FC236}">
                <a16:creationId xmlns:a16="http://schemas.microsoft.com/office/drawing/2014/main" id="{4E573BD9-A367-F962-8EAA-A543FB90FF43}"/>
              </a:ext>
            </a:extLst>
          </p:cNvPr>
          <p:cNvSpPr/>
          <p:nvPr/>
        </p:nvSpPr>
        <p:spPr>
          <a:xfrm>
            <a:off x="3990975" y="30884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0" name="Text 26">
            <a:extLst>
              <a:ext uri="{FF2B5EF4-FFF2-40B4-BE49-F238E27FC236}">
                <a16:creationId xmlns:a16="http://schemas.microsoft.com/office/drawing/2014/main" id="{5A6E9359-2128-20C0-C650-90096C6FD394}"/>
              </a:ext>
            </a:extLst>
          </p:cNvPr>
          <p:cNvSpPr/>
          <p:nvPr/>
        </p:nvSpPr>
        <p:spPr>
          <a:xfrm>
            <a:off x="6610350" y="28789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3" name="Text 29">
            <a:extLst>
              <a:ext uri="{FF2B5EF4-FFF2-40B4-BE49-F238E27FC236}">
                <a16:creationId xmlns:a16="http://schemas.microsoft.com/office/drawing/2014/main" id="{91BDB243-1937-0F57-310D-F589258D93A0}"/>
              </a:ext>
            </a:extLst>
          </p:cNvPr>
          <p:cNvSpPr/>
          <p:nvPr/>
        </p:nvSpPr>
        <p:spPr>
          <a:xfrm>
            <a:off x="3990975" y="39266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6" name="Text 32">
            <a:extLst>
              <a:ext uri="{FF2B5EF4-FFF2-40B4-BE49-F238E27FC236}">
                <a16:creationId xmlns:a16="http://schemas.microsoft.com/office/drawing/2014/main" id="{A0221B99-5082-134A-F9F9-F6170AEDDA5E}"/>
              </a:ext>
            </a:extLst>
          </p:cNvPr>
          <p:cNvSpPr/>
          <p:nvPr/>
        </p:nvSpPr>
        <p:spPr>
          <a:xfrm>
            <a:off x="6610350" y="371713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39" name="Text 35">
            <a:extLst>
              <a:ext uri="{FF2B5EF4-FFF2-40B4-BE49-F238E27FC236}">
                <a16:creationId xmlns:a16="http://schemas.microsoft.com/office/drawing/2014/main" id="{8A89B804-D0ED-0322-C63E-BD2ECFB5C57E}"/>
              </a:ext>
            </a:extLst>
          </p:cNvPr>
          <p:cNvSpPr/>
          <p:nvPr/>
        </p:nvSpPr>
        <p:spPr>
          <a:xfrm>
            <a:off x="3990975"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2" name="Text 38">
            <a:extLst>
              <a:ext uri="{FF2B5EF4-FFF2-40B4-BE49-F238E27FC236}">
                <a16:creationId xmlns:a16="http://schemas.microsoft.com/office/drawing/2014/main" id="{082D63FD-3D94-D033-4A0D-CF955344BC41}"/>
              </a:ext>
            </a:extLst>
          </p:cNvPr>
          <p:cNvSpPr/>
          <p:nvPr/>
        </p:nvSpPr>
        <p:spPr>
          <a:xfrm>
            <a:off x="6610350" y="4764881"/>
            <a:ext cx="1962150" cy="209550"/>
          </a:xfrm>
          <a:prstGeom prst="rect">
            <a:avLst/>
          </a:prstGeom>
          <a:noFill/>
        </p:spPr>
        <p:txBody>
          <a:bodyPr vert="horz" wrap="square" lIns="0" tIns="0" rIns="0" bIns="0" rtlCol="0" anchor="ctr"/>
          <a:lstStyle/>
          <a:p>
            <a:pPr marL="0" indent="0" algn="l">
              <a:lnSpc>
                <a:spcPts val="1650"/>
              </a:lnSpc>
              <a:buNone/>
            </a:pPr>
            <a:endParaRPr lang="en-US" sz="1050" dirty="0"/>
          </a:p>
        </p:txBody>
      </p:sp>
      <p:sp>
        <p:nvSpPr>
          <p:cNvPr id="43" name="笑脸 42">
            <a:hlinkClick r:id="rId5" action="ppaction://hlinksldjump"/>
            <a:extLst>
              <a:ext uri="{FF2B5EF4-FFF2-40B4-BE49-F238E27FC236}">
                <a16:creationId xmlns:a16="http://schemas.microsoft.com/office/drawing/2014/main" id="{CA2EFF5E-F261-F39C-D665-C5F826BDCA30}"/>
              </a:ext>
            </a:extLst>
          </p:cNvPr>
          <p:cNvSpPr/>
          <p:nvPr/>
        </p:nvSpPr>
        <p:spPr>
          <a:xfrm>
            <a:off x="1422507" y="4112419"/>
            <a:ext cx="545566" cy="528637"/>
          </a:xfrm>
          <a:prstGeom prst="smileyFac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 13">
            <a:extLst>
              <a:ext uri="{FF2B5EF4-FFF2-40B4-BE49-F238E27FC236}">
                <a16:creationId xmlns:a16="http://schemas.microsoft.com/office/drawing/2014/main" id="{6A392042-9F6A-BDDD-18E0-0E588D7A3374}"/>
              </a:ext>
            </a:extLst>
          </p:cNvPr>
          <p:cNvSpPr/>
          <p:nvPr/>
        </p:nvSpPr>
        <p:spPr>
          <a:xfrm>
            <a:off x="6733253" y="2369343"/>
            <a:ext cx="1962150" cy="419100"/>
          </a:xfrm>
          <a:prstGeom prst="rect">
            <a:avLst/>
          </a:prstGeom>
          <a:noFill/>
        </p:spPr>
        <p:txBody>
          <a:bodyPr vert="horz" wrap="square" lIns="0" tIns="0" rIns="0" bIns="0" rtlCol="0" anchor="ctr"/>
          <a:lstStyle/>
          <a:p>
            <a:pPr>
              <a:lnSpc>
                <a:spcPts val="5250"/>
              </a:lnSpc>
            </a:pPr>
            <a:r>
              <a:rPr lang="en-US" altLang="zh-CN" sz="1200" b="1" dirty="0" err="1">
                <a:solidFill>
                  <a:srgbClr val="333333"/>
                </a:solidFill>
                <a:latin typeface="Microsoft YaHei" pitchFamily="34" charset="0"/>
                <a:ea typeface="Microsoft YaHei" pitchFamily="34" charset="-122"/>
                <a:cs typeface="Microsoft YaHei" pitchFamily="34" charset="-120"/>
              </a:rPr>
              <a:t>综合洞察与产品发展建议</a:t>
            </a:r>
            <a:endParaRPr lang="en-US" altLang="zh-CN" sz="1200" dirty="0"/>
          </a:p>
          <a:p>
            <a:pPr marL="0" indent="0" algn="l">
              <a:lnSpc>
                <a:spcPts val="1650"/>
              </a:lnSpc>
              <a:buNone/>
            </a:pPr>
            <a:endParaRPr lang="en-US" sz="1200" dirty="0"/>
          </a:p>
        </p:txBody>
      </p:sp>
    </p:spTree>
    <p:extLst>
      <p:ext uri="{BB962C8B-B14F-4D97-AF65-F5344CB8AC3E}">
        <p14:creationId xmlns:p14="http://schemas.microsoft.com/office/powerpoint/2010/main" val="4287653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p:blipFill>
        <p:spPr>
          <a:xfrm>
            <a:off x="0" y="0"/>
            <a:ext cx="9144000" cy="5143500"/>
          </a:xfrm>
          <a:prstGeom prst="rect">
            <a:avLst/>
          </a:prstGeom>
        </p:spPr>
      </p:pic>
      <p:sp>
        <p:nvSpPr>
          <p:cNvPr id="3" name="Text 0"/>
          <p:cNvSpPr/>
          <p:nvPr/>
        </p:nvSpPr>
        <p:spPr>
          <a:xfrm>
            <a:off x="1143000" y="3238500"/>
            <a:ext cx="4762500" cy="1333500"/>
          </a:xfrm>
          <a:prstGeom prst="rect">
            <a:avLst/>
          </a:prstGeom>
          <a:noFill/>
          <a:ln/>
        </p:spPr>
        <p:txBody>
          <a:bodyPr vert="horz" wrap="square" lIns="0" tIns="0" rIns="0" bIns="0" rtlCol="0" anchor="ctr"/>
          <a:lstStyle/>
          <a:p>
            <a:pPr marL="0" indent="0" algn="l">
              <a:lnSpc>
                <a:spcPts val="5250"/>
              </a:lnSpc>
              <a:buNone/>
            </a:pPr>
            <a:r>
              <a:rPr lang="zh-CN" altLang="en-US" sz="5400" b="1" dirty="0">
                <a:solidFill>
                  <a:srgbClr val="333333"/>
                </a:solidFill>
                <a:latin typeface="Microsoft YaHei" pitchFamily="34" charset="0"/>
                <a:ea typeface="Microsoft YaHei" pitchFamily="34" charset="-122"/>
                <a:cs typeface="Microsoft YaHei" pitchFamily="34" charset="-120"/>
              </a:rPr>
              <a:t>用户群体</a:t>
            </a:r>
            <a:endParaRPr lang="en-US" sz="540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zh-CN" altLang="en-US"/>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697FFF"/>
                </a:solidFill>
                <a:latin typeface="Microsoft YaHei" pitchFamily="34" charset="0"/>
                <a:ea typeface="Microsoft YaHei" pitchFamily="34" charset="-122"/>
                <a:cs typeface="Microsoft YaHei" pitchFamily="34" charset="-120"/>
              </a:rPr>
              <a:t>01</a:t>
            </a:r>
            <a:endParaRPr lang="en-US" sz="225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pPr>
              <a:lnSpc>
                <a:spcPts val="3150"/>
              </a:lnSpc>
            </a:pPr>
            <a:endParaRPr lang="en-US" altLang="zh-CN" sz="2400" dirty="0"/>
          </a:p>
        </p:txBody>
      </p:sp>
      <p:sp>
        <p:nvSpPr>
          <p:cNvPr id="4" name="Text 1"/>
          <p:cNvSpPr/>
          <p:nvPr/>
        </p:nvSpPr>
        <p:spPr>
          <a:xfrm>
            <a:off x="571500" y="485775"/>
            <a:ext cx="8001000" cy="400050"/>
          </a:xfrm>
          <a:prstGeom prst="rect">
            <a:avLst/>
          </a:prstGeom>
          <a:noFill/>
          <a:ln/>
        </p:spPr>
        <p:txBody>
          <a:bodyPr vert="horz" wrap="square" lIns="0" tIns="0" rIns="0" bIns="0" rtlCol="0" anchor="ctr"/>
          <a:lstStyle/>
          <a:p>
            <a:pPr marL="0" indent="0" algn="l">
              <a:lnSpc>
                <a:spcPts val="3150"/>
              </a:lnSpc>
              <a:buNone/>
            </a:pPr>
            <a:r>
              <a:rPr lang="en-US" sz="2000" b="1" dirty="0">
                <a:solidFill>
                  <a:srgbClr val="333333"/>
                </a:solidFill>
                <a:latin typeface="Microsoft YaHei" pitchFamily="34" charset="0"/>
                <a:ea typeface="Microsoft YaHei" pitchFamily="34" charset="-122"/>
                <a:cs typeface="Microsoft YaHei" pitchFamily="34" charset="-120"/>
              </a:rPr>
              <a:t>目标用户以18-25岁学生群体为主，占比高达84.13%</a:t>
            </a:r>
            <a:endParaRPr lang="en-US" sz="200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666750" y="3619500"/>
            <a:ext cx="2222500" cy="209550"/>
          </a:xfrm>
          <a:prstGeom prst="rect">
            <a:avLst/>
          </a:prstGeom>
          <a:noFill/>
          <a:ln/>
        </p:spPr>
        <p:txBody>
          <a:bodyPr vert="horz" wrap="square" lIns="0" tIns="0" rIns="0" bIns="0" rtlCol="0" anchor="ctr"/>
          <a:lstStyle/>
          <a:p>
            <a:pPr marL="0" indent="0" algn="ctr">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年龄集中</a:t>
            </a:r>
            <a:endParaRPr lang="en-US" sz="1600" dirty="0"/>
          </a:p>
        </p:txBody>
      </p:sp>
      <p:sp>
        <p:nvSpPr>
          <p:cNvPr id="8" name="Text 4"/>
          <p:cNvSpPr/>
          <p:nvPr/>
        </p:nvSpPr>
        <p:spPr>
          <a:xfrm>
            <a:off x="666750" y="3867150"/>
            <a:ext cx="2222500" cy="41910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18-25岁用户占比82.54%，是旅游App的核心使用群体。</a:t>
            </a:r>
            <a:endParaRPr lang="en-US" sz="1200" dirty="0"/>
          </a:p>
        </p:txBody>
      </p:sp>
      <p:sp>
        <p:nvSpPr>
          <p:cNvPr id="10" name="Text 5"/>
          <p:cNvSpPr/>
          <p:nvPr/>
        </p:nvSpPr>
        <p:spPr>
          <a:xfrm>
            <a:off x="3460750" y="3619500"/>
            <a:ext cx="2222500" cy="209550"/>
          </a:xfrm>
          <a:prstGeom prst="rect">
            <a:avLst/>
          </a:prstGeom>
          <a:noFill/>
          <a:ln/>
        </p:spPr>
        <p:txBody>
          <a:bodyPr vert="horz" wrap="square" lIns="0" tIns="0" rIns="0" bIns="0" rtlCol="0" anchor="ctr"/>
          <a:lstStyle/>
          <a:p>
            <a:pPr marL="0" indent="0" algn="ctr">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职业分布</a:t>
            </a:r>
            <a:endParaRPr lang="en-US" sz="1600" dirty="0"/>
          </a:p>
        </p:txBody>
      </p:sp>
      <p:sp>
        <p:nvSpPr>
          <p:cNvPr id="11" name="Text 6"/>
          <p:cNvSpPr/>
          <p:nvPr/>
        </p:nvSpPr>
        <p:spPr>
          <a:xfrm>
            <a:off x="3460750" y="3867150"/>
            <a:ext cx="2222500" cy="41910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学生群体占总样本84.13%，显著主导用户结构。</a:t>
            </a:r>
            <a:endParaRPr lang="en-US" sz="1200" dirty="0"/>
          </a:p>
        </p:txBody>
      </p:sp>
      <p:pic>
        <p:nvPicPr>
          <p:cNvPr id="12" name="Image 3" descr="preencoded.png"/>
          <p:cNvPicPr>
            <a:picLocks noChangeAspect="1"/>
          </p:cNvPicPr>
          <p:nvPr/>
        </p:nvPicPr>
        <p:blipFill>
          <a:blip r:embed="rId3"/>
          <a:srcRect t="20395" b="20395"/>
          <a:stretch/>
        </p:blipFill>
        <p:spPr>
          <a:xfrm>
            <a:off x="5988907" y="1444919"/>
            <a:ext cx="2583593" cy="1529759"/>
          </a:xfrm>
          <a:prstGeom prst="rect">
            <a:avLst/>
          </a:prstGeom>
        </p:spPr>
      </p:pic>
      <p:sp>
        <p:nvSpPr>
          <p:cNvPr id="13" name="Text 7"/>
          <p:cNvSpPr/>
          <p:nvPr/>
        </p:nvSpPr>
        <p:spPr>
          <a:xfrm>
            <a:off x="6254750" y="3619500"/>
            <a:ext cx="2222500" cy="209550"/>
          </a:xfrm>
          <a:prstGeom prst="rect">
            <a:avLst/>
          </a:prstGeom>
          <a:noFill/>
          <a:ln/>
        </p:spPr>
        <p:txBody>
          <a:bodyPr vert="horz" wrap="square" lIns="0" tIns="0" rIns="0" bIns="0" rtlCol="0" anchor="ctr"/>
          <a:lstStyle/>
          <a:p>
            <a:pPr marL="0" indent="0" algn="ctr">
              <a:lnSpc>
                <a:spcPts val="1650"/>
              </a:lnSpc>
              <a:buNone/>
            </a:pPr>
            <a:r>
              <a:rPr lang="en-US" sz="1600" b="1" dirty="0" err="1">
                <a:solidFill>
                  <a:srgbClr val="333333"/>
                </a:solidFill>
                <a:latin typeface="Microsoft YaHei" pitchFamily="34" charset="0"/>
                <a:ea typeface="Microsoft YaHei" pitchFamily="34" charset="-122"/>
                <a:cs typeface="Microsoft YaHei" pitchFamily="34" charset="-120"/>
              </a:rPr>
              <a:t>群体特征</a:t>
            </a:r>
            <a:endParaRPr lang="en-US" sz="1600" dirty="0"/>
          </a:p>
        </p:txBody>
      </p:sp>
      <p:sp>
        <p:nvSpPr>
          <p:cNvPr id="14" name="Text 8"/>
          <p:cNvSpPr/>
          <p:nvPr/>
        </p:nvSpPr>
        <p:spPr>
          <a:xfrm>
            <a:off x="6254750" y="3867150"/>
            <a:ext cx="2222500" cy="41910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年轻、自主性强，具备高频信息获取与数字工具依赖特点。</a:t>
            </a:r>
            <a:endParaRPr lang="en-US" sz="1200" dirty="0"/>
          </a:p>
        </p:txBody>
      </p:sp>
      <p:pic>
        <p:nvPicPr>
          <p:cNvPr id="16" name="图片 15">
            <a:extLst>
              <a:ext uri="{FF2B5EF4-FFF2-40B4-BE49-F238E27FC236}">
                <a16:creationId xmlns:a16="http://schemas.microsoft.com/office/drawing/2014/main" id="{AED6EE77-E822-5E87-A4FA-56E71F8AB43F}"/>
              </a:ext>
            </a:extLst>
          </p:cNvPr>
          <p:cNvPicPr>
            <a:picLocks noChangeAspect="1"/>
          </p:cNvPicPr>
          <p:nvPr/>
        </p:nvPicPr>
        <p:blipFill>
          <a:blip r:embed="rId4"/>
          <a:stretch>
            <a:fillRect/>
          </a:stretch>
        </p:blipFill>
        <p:spPr>
          <a:xfrm>
            <a:off x="450723" y="952500"/>
            <a:ext cx="2661356" cy="2343150"/>
          </a:xfrm>
          <a:prstGeom prst="rect">
            <a:avLst/>
          </a:prstGeom>
        </p:spPr>
      </p:pic>
      <p:pic>
        <p:nvPicPr>
          <p:cNvPr id="18" name="图片 17">
            <a:extLst>
              <a:ext uri="{FF2B5EF4-FFF2-40B4-BE49-F238E27FC236}">
                <a16:creationId xmlns:a16="http://schemas.microsoft.com/office/drawing/2014/main" id="{F3F4F8FD-8F66-1347-9473-3B4E67B7FF58}"/>
              </a:ext>
            </a:extLst>
          </p:cNvPr>
          <p:cNvPicPr>
            <a:picLocks noChangeAspect="1"/>
          </p:cNvPicPr>
          <p:nvPr/>
        </p:nvPicPr>
        <p:blipFill>
          <a:blip r:embed="rId5"/>
          <a:stretch>
            <a:fillRect/>
          </a:stretch>
        </p:blipFill>
        <p:spPr>
          <a:xfrm>
            <a:off x="2984501" y="882686"/>
            <a:ext cx="2969744" cy="255479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超六成用户年旅行频率为1-2次，具备稳定出行意愿</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428750"/>
            <a:ext cx="8382000" cy="3486150"/>
          </a:xfrm>
          <a:prstGeom prst="rect">
            <a:avLst/>
          </a:prstGeom>
        </p:spPr>
      </p:pic>
      <p:sp>
        <p:nvSpPr>
          <p:cNvPr id="7" name="Text 3"/>
          <p:cNvSpPr/>
          <p:nvPr/>
        </p:nvSpPr>
        <p:spPr>
          <a:xfrm>
            <a:off x="1198215" y="2576513"/>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01</a:t>
            </a:r>
            <a:endParaRPr lang="en-US" sz="1350" dirty="0"/>
          </a:p>
        </p:txBody>
      </p:sp>
      <p:sp>
        <p:nvSpPr>
          <p:cNvPr id="8" name="Text 4"/>
          <p:cNvSpPr/>
          <p:nvPr/>
        </p:nvSpPr>
        <p:spPr>
          <a:xfrm>
            <a:off x="780752" y="3805238"/>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出行频率稳定</a:t>
            </a:r>
            <a:endParaRPr lang="en-US" sz="1200" dirty="0"/>
          </a:p>
        </p:txBody>
      </p:sp>
      <p:sp>
        <p:nvSpPr>
          <p:cNvPr id="9" name="Text 5"/>
          <p:cNvSpPr/>
          <p:nvPr/>
        </p:nvSpPr>
        <p:spPr>
          <a:xfrm>
            <a:off x="304502" y="4057650"/>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超六成用户每年进行1至2次长途旅行。出行习惯规律，具备持续使用潜力。高频出行并非主流需求。</a:t>
            </a:r>
            <a:endParaRPr lang="en-US" sz="1050" dirty="0"/>
          </a:p>
        </p:txBody>
      </p:sp>
      <p:sp>
        <p:nvSpPr>
          <p:cNvPr id="10" name="Text 6"/>
          <p:cNvSpPr/>
          <p:nvPr/>
        </p:nvSpPr>
        <p:spPr>
          <a:xfrm>
            <a:off x="2452390" y="3338512"/>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5BB1E1"/>
                </a:solidFill>
                <a:latin typeface="Microsoft YaHei" pitchFamily="34" charset="0"/>
                <a:ea typeface="Microsoft YaHei" pitchFamily="34" charset="-122"/>
                <a:cs typeface="Microsoft YaHei" pitchFamily="34" charset="-120"/>
              </a:rPr>
              <a:t>02</a:t>
            </a:r>
            <a:endParaRPr lang="en-US" sz="1350" dirty="0"/>
          </a:p>
        </p:txBody>
      </p:sp>
      <p:sp>
        <p:nvSpPr>
          <p:cNvPr id="11" name="Text 7"/>
          <p:cNvSpPr/>
          <p:nvPr/>
        </p:nvSpPr>
        <p:spPr>
          <a:xfrm>
            <a:off x="2034927" y="1466850"/>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用户群体分化</a:t>
            </a:r>
            <a:endParaRPr lang="en-US" sz="1200" dirty="0"/>
          </a:p>
        </p:txBody>
      </p:sp>
      <p:sp>
        <p:nvSpPr>
          <p:cNvPr id="12" name="Text 8"/>
          <p:cNvSpPr/>
          <p:nvPr/>
        </p:nvSpPr>
        <p:spPr>
          <a:xfrm>
            <a:off x="1558677" y="1719263"/>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主要分为稳定出行与近年无出行两类。部分用户处于潜在激活状态。存在可转化的沉睡用户。</a:t>
            </a:r>
            <a:endParaRPr lang="en-US" sz="1050" dirty="0"/>
          </a:p>
        </p:txBody>
      </p:sp>
      <p:sp>
        <p:nvSpPr>
          <p:cNvPr id="13" name="Text 9"/>
          <p:cNvSpPr/>
          <p:nvPr/>
        </p:nvSpPr>
        <p:spPr>
          <a:xfrm>
            <a:off x="3706564" y="2576513"/>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03</a:t>
            </a:r>
            <a:endParaRPr lang="en-US" sz="1350" dirty="0"/>
          </a:p>
        </p:txBody>
      </p:sp>
      <p:sp>
        <p:nvSpPr>
          <p:cNvPr id="14" name="Text 10"/>
          <p:cNvSpPr/>
          <p:nvPr/>
        </p:nvSpPr>
        <p:spPr>
          <a:xfrm>
            <a:off x="3289102" y="3805238"/>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出行意愿明确</a:t>
            </a:r>
            <a:endParaRPr lang="en-US" sz="1200" dirty="0"/>
          </a:p>
        </p:txBody>
      </p:sp>
      <p:sp>
        <p:nvSpPr>
          <p:cNvPr id="15" name="Text 11"/>
          <p:cNvSpPr/>
          <p:nvPr/>
        </p:nvSpPr>
        <p:spPr>
          <a:xfrm>
            <a:off x="2812852" y="4057650"/>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绝大多数用户有清晰的出行意愿。偏好可规划的行程安排。对出行节奏有自主掌控倾向。</a:t>
            </a:r>
            <a:endParaRPr lang="en-US" sz="1050" dirty="0"/>
          </a:p>
        </p:txBody>
      </p:sp>
      <p:sp>
        <p:nvSpPr>
          <p:cNvPr id="16" name="Text 12"/>
          <p:cNvSpPr/>
          <p:nvPr/>
        </p:nvSpPr>
        <p:spPr>
          <a:xfrm>
            <a:off x="4960739" y="3338512"/>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5BB1E1"/>
                </a:solidFill>
                <a:latin typeface="Microsoft YaHei" pitchFamily="34" charset="0"/>
                <a:ea typeface="Microsoft YaHei" pitchFamily="34" charset="-122"/>
                <a:cs typeface="Microsoft YaHei" pitchFamily="34" charset="-120"/>
              </a:rPr>
              <a:t>04</a:t>
            </a:r>
            <a:endParaRPr lang="en-US" sz="1350" dirty="0"/>
          </a:p>
        </p:txBody>
      </p:sp>
      <p:sp>
        <p:nvSpPr>
          <p:cNvPr id="17" name="Text 13"/>
          <p:cNvSpPr/>
          <p:nvPr/>
        </p:nvSpPr>
        <p:spPr>
          <a:xfrm>
            <a:off x="4543276" y="1466850"/>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偏好适度频率</a:t>
            </a:r>
            <a:endParaRPr lang="en-US" sz="1200" dirty="0"/>
          </a:p>
        </p:txBody>
      </p:sp>
      <p:sp>
        <p:nvSpPr>
          <p:cNvPr id="18" name="Text 14"/>
          <p:cNvSpPr/>
          <p:nvPr/>
        </p:nvSpPr>
        <p:spPr>
          <a:xfrm>
            <a:off x="4067026" y="1719263"/>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用户倾向适度频率的出行节奏。不喜欢过于频繁的长途旅行。注重出行质量而非数量。</a:t>
            </a:r>
            <a:endParaRPr lang="en-US" sz="1050" dirty="0"/>
          </a:p>
        </p:txBody>
      </p:sp>
      <p:sp>
        <p:nvSpPr>
          <p:cNvPr id="19" name="Text 15"/>
          <p:cNvSpPr/>
          <p:nvPr/>
        </p:nvSpPr>
        <p:spPr>
          <a:xfrm>
            <a:off x="6214914" y="2576513"/>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05</a:t>
            </a:r>
            <a:endParaRPr lang="en-US" sz="1350" dirty="0"/>
          </a:p>
        </p:txBody>
      </p:sp>
      <p:sp>
        <p:nvSpPr>
          <p:cNvPr id="20" name="Text 16"/>
          <p:cNvSpPr/>
          <p:nvPr/>
        </p:nvSpPr>
        <p:spPr>
          <a:xfrm>
            <a:off x="5797451" y="3805238"/>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潜在增长机会</a:t>
            </a:r>
            <a:endParaRPr lang="en-US" sz="1200" dirty="0"/>
          </a:p>
        </p:txBody>
      </p:sp>
      <p:sp>
        <p:nvSpPr>
          <p:cNvPr id="21" name="Text 17"/>
          <p:cNvSpPr/>
          <p:nvPr/>
        </p:nvSpPr>
        <p:spPr>
          <a:xfrm>
            <a:off x="5321201" y="4057650"/>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无长途出行用户具激活潜力。可通过精准营销唤醒需求。提供灵活产品吸引新需求。</a:t>
            </a:r>
            <a:endParaRPr lang="en-US" sz="1050" dirty="0"/>
          </a:p>
        </p:txBody>
      </p:sp>
      <p:sp>
        <p:nvSpPr>
          <p:cNvPr id="22" name="Text 18"/>
          <p:cNvSpPr/>
          <p:nvPr/>
        </p:nvSpPr>
        <p:spPr>
          <a:xfrm>
            <a:off x="7469088" y="3338512"/>
            <a:ext cx="38100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5BB1E1"/>
                </a:solidFill>
                <a:latin typeface="Microsoft YaHei" pitchFamily="34" charset="0"/>
                <a:ea typeface="Microsoft YaHei" pitchFamily="34" charset="-122"/>
                <a:cs typeface="Microsoft YaHei" pitchFamily="34" charset="-120"/>
              </a:rPr>
              <a:t>06</a:t>
            </a:r>
            <a:endParaRPr lang="en-US" sz="1350" dirty="0"/>
          </a:p>
        </p:txBody>
      </p:sp>
      <p:sp>
        <p:nvSpPr>
          <p:cNvPr id="23" name="Text 19"/>
          <p:cNvSpPr/>
          <p:nvPr/>
        </p:nvSpPr>
        <p:spPr>
          <a:xfrm>
            <a:off x="7051625" y="1466850"/>
            <a:ext cx="1216075"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规划性较强</a:t>
            </a:r>
            <a:endParaRPr lang="en-US" sz="1200" dirty="0"/>
          </a:p>
        </p:txBody>
      </p:sp>
      <p:sp>
        <p:nvSpPr>
          <p:cNvPr id="24" name="Text 20"/>
          <p:cNvSpPr/>
          <p:nvPr/>
        </p:nvSpPr>
        <p:spPr>
          <a:xfrm>
            <a:off x="6575375" y="1719263"/>
            <a:ext cx="2168575"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用户重视出行前的计划与准备。倾向于提前安排行程。对信息完整性和可靠性要求高。</a:t>
            </a:r>
            <a:endParaRPr lang="en-US" sz="105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年轻化、高自主规划倾向的用户结构显著</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146690" y="1786486"/>
            <a:ext cx="3921733" cy="1325152"/>
          </a:xfrm>
          <a:prstGeom prst="rect">
            <a:avLst/>
          </a:prstGeom>
        </p:spPr>
      </p:pic>
      <p:sp>
        <p:nvSpPr>
          <p:cNvPr id="8" name="Text 3"/>
          <p:cNvSpPr/>
          <p:nvPr/>
        </p:nvSpPr>
        <p:spPr>
          <a:xfrm>
            <a:off x="0" y="2089034"/>
            <a:ext cx="2571750" cy="252413"/>
          </a:xfrm>
          <a:prstGeom prst="rect">
            <a:avLst/>
          </a:prstGeom>
          <a:noFill/>
          <a:ln/>
        </p:spPr>
        <p:txBody>
          <a:bodyPr vert="horz" wrap="square" lIns="0" tIns="0" rIns="0" bIns="0" rtlCol="0" anchor="ctr"/>
          <a:lstStyle/>
          <a:p>
            <a:pPr marL="0" indent="0" algn="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年龄集中18-25岁</a:t>
            </a:r>
            <a:endParaRPr lang="en-US" sz="1600" dirty="0"/>
          </a:p>
        </p:txBody>
      </p:sp>
      <p:sp>
        <p:nvSpPr>
          <p:cNvPr id="9" name="Text 4"/>
          <p:cNvSpPr/>
          <p:nvPr/>
        </p:nvSpPr>
        <p:spPr>
          <a:xfrm>
            <a:off x="186319" y="2501265"/>
            <a:ext cx="2571750" cy="457200"/>
          </a:xfrm>
          <a:prstGeom prst="rect">
            <a:avLst/>
          </a:prstGeom>
          <a:noFill/>
          <a:ln/>
        </p:spPr>
        <p:txBody>
          <a:bodyPr vert="horz" wrap="square" lIns="0" tIns="0" rIns="0" bIns="0" rtlCol="0" anchor="ctr"/>
          <a:lstStyle/>
          <a:p>
            <a:pPr marL="0" indent="0" algn="r">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82.54%用户为18-25岁青年，主体为学生群体，具备强数字化行为特征。</a:t>
            </a:r>
            <a:endParaRPr lang="en-US" sz="1200" dirty="0"/>
          </a:p>
        </p:txBody>
      </p:sp>
      <p:pic>
        <p:nvPicPr>
          <p:cNvPr id="13" name="Image 4" descr="preencoded.png"/>
          <p:cNvPicPr>
            <a:picLocks noChangeAspect="1"/>
          </p:cNvPicPr>
          <p:nvPr/>
        </p:nvPicPr>
        <p:blipFill>
          <a:blip r:embed="rId6"/>
          <a:srcRect/>
          <a:stretch/>
        </p:blipFill>
        <p:spPr>
          <a:xfrm>
            <a:off x="356406" y="3478646"/>
            <a:ext cx="3724024" cy="1258346"/>
          </a:xfrm>
          <a:prstGeom prst="rect">
            <a:avLst/>
          </a:prstGeom>
        </p:spPr>
      </p:pic>
      <p:sp>
        <p:nvSpPr>
          <p:cNvPr id="14" name="Text 7"/>
          <p:cNvSpPr/>
          <p:nvPr/>
        </p:nvSpPr>
        <p:spPr>
          <a:xfrm>
            <a:off x="-148174" y="3620836"/>
            <a:ext cx="2571750" cy="252413"/>
          </a:xfrm>
          <a:prstGeom prst="rect">
            <a:avLst/>
          </a:prstGeom>
          <a:noFill/>
          <a:ln/>
        </p:spPr>
        <p:txBody>
          <a:bodyPr vert="horz" wrap="square" lIns="0" tIns="0" rIns="0" bIns="0" rtlCol="0" anchor="ctr"/>
          <a:lstStyle/>
          <a:p>
            <a:pPr marL="0" indent="0" algn="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自主规划成主流</a:t>
            </a:r>
            <a:endParaRPr lang="en-US" sz="1600" dirty="0"/>
          </a:p>
        </p:txBody>
      </p:sp>
      <p:sp>
        <p:nvSpPr>
          <p:cNvPr id="15" name="Text 8"/>
          <p:cNvSpPr/>
          <p:nvPr/>
        </p:nvSpPr>
        <p:spPr>
          <a:xfrm>
            <a:off x="233738" y="4050695"/>
            <a:ext cx="2571750" cy="457200"/>
          </a:xfrm>
          <a:prstGeom prst="rect">
            <a:avLst/>
          </a:prstGeom>
          <a:noFill/>
          <a:ln/>
        </p:spPr>
        <p:txBody>
          <a:bodyPr vert="horz" wrap="square" lIns="0" tIns="0" rIns="0" bIns="0" rtlCol="0" anchor="ctr"/>
          <a:lstStyle/>
          <a:p>
            <a:pPr marL="0" indent="0" algn="r">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90.48%用户通过网络攻略自行安排行程，体现高度独立决策倾向</a:t>
            </a:r>
            <a:r>
              <a:rPr 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pic>
        <p:nvPicPr>
          <p:cNvPr id="19" name="图片 18">
            <a:extLst>
              <a:ext uri="{FF2B5EF4-FFF2-40B4-BE49-F238E27FC236}">
                <a16:creationId xmlns:a16="http://schemas.microsoft.com/office/drawing/2014/main" id="{EF359958-15A3-F5FA-F622-55CD892FBD9C}"/>
              </a:ext>
            </a:extLst>
          </p:cNvPr>
          <p:cNvPicPr>
            <a:picLocks noChangeAspect="1"/>
          </p:cNvPicPr>
          <p:nvPr/>
        </p:nvPicPr>
        <p:blipFill>
          <a:blip r:embed="rId7"/>
          <a:stretch>
            <a:fillRect/>
          </a:stretch>
        </p:blipFill>
        <p:spPr>
          <a:xfrm>
            <a:off x="4228604" y="2083340"/>
            <a:ext cx="2702201" cy="2317210"/>
          </a:xfrm>
          <a:prstGeom prst="rect">
            <a:avLst/>
          </a:prstGeom>
        </p:spPr>
      </p:pic>
      <p:sp>
        <p:nvSpPr>
          <p:cNvPr id="21" name="文本框 20">
            <a:extLst>
              <a:ext uri="{FF2B5EF4-FFF2-40B4-BE49-F238E27FC236}">
                <a16:creationId xmlns:a16="http://schemas.microsoft.com/office/drawing/2014/main" id="{00D1566B-CEB1-E2D2-8711-A8C40C00EA48}"/>
              </a:ext>
            </a:extLst>
          </p:cNvPr>
          <p:cNvSpPr txBox="1"/>
          <p:nvPr/>
        </p:nvSpPr>
        <p:spPr>
          <a:xfrm>
            <a:off x="7006422" y="2341447"/>
            <a:ext cx="4675366" cy="369332"/>
          </a:xfrm>
          <a:prstGeom prst="rect">
            <a:avLst/>
          </a:prstGeom>
          <a:noFill/>
        </p:spPr>
        <p:txBody>
          <a:bodyPr wrap="square">
            <a:spAutoFit/>
          </a:bodyPr>
          <a:lstStyle/>
          <a:p>
            <a:r>
              <a:rPr lang="en-US" altLang="zh-CN" sz="1800" b="1" dirty="0" err="1">
                <a:solidFill>
                  <a:srgbClr val="333333"/>
                </a:solidFill>
                <a:latin typeface="Microsoft YaHei" pitchFamily="34" charset="0"/>
                <a:ea typeface="Microsoft YaHei" pitchFamily="34" charset="-122"/>
                <a:cs typeface="Microsoft YaHei" pitchFamily="34" charset="-120"/>
              </a:rPr>
              <a:t>具备稳定出行意愿</a:t>
            </a:r>
            <a:endParaRPr lang="zh-CN" altLang="en-US" dirty="0"/>
          </a:p>
        </p:txBody>
      </p:sp>
      <p:sp>
        <p:nvSpPr>
          <p:cNvPr id="23" name="文本框 22">
            <a:extLst>
              <a:ext uri="{FF2B5EF4-FFF2-40B4-BE49-F238E27FC236}">
                <a16:creationId xmlns:a16="http://schemas.microsoft.com/office/drawing/2014/main" id="{50E05456-030C-8DBC-3E29-5D9435EAF5BA}"/>
              </a:ext>
            </a:extLst>
          </p:cNvPr>
          <p:cNvSpPr txBox="1"/>
          <p:nvPr/>
        </p:nvSpPr>
        <p:spPr>
          <a:xfrm>
            <a:off x="7037633" y="3079318"/>
            <a:ext cx="1959677" cy="954107"/>
          </a:xfrm>
          <a:prstGeom prst="rect">
            <a:avLst/>
          </a:prstGeom>
          <a:noFill/>
        </p:spPr>
        <p:txBody>
          <a:bodyPr wrap="square">
            <a:spAutoFit/>
          </a:bodyPr>
          <a:lstStyle/>
          <a:p>
            <a:r>
              <a:rPr lang="en-US" altLang="zh-CN" sz="1400" dirty="0">
                <a:solidFill>
                  <a:srgbClr val="666666"/>
                </a:solidFill>
                <a:latin typeface="Microsoft YaHei" pitchFamily="34" charset="0"/>
                <a:ea typeface="Microsoft YaHei" pitchFamily="34" charset="-122"/>
                <a:cs typeface="Microsoft YaHei" pitchFamily="34" charset="-120"/>
              </a:rPr>
              <a:t>超六成用户每年进行1至2次长途旅行。出行习惯规律，具备持续使用潜力</a:t>
            </a:r>
            <a:endParaRPr lang="zh-CN" altLang="en-US" sz="1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747A7-0032-8CF0-82DA-76D734FA57B3}"/>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40D34825-5C71-D8D1-D4DB-80BE736D54E4}"/>
              </a:ext>
            </a:extLst>
          </p:cNvPr>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a:extLst>
              <a:ext uri="{FF2B5EF4-FFF2-40B4-BE49-F238E27FC236}">
                <a16:creationId xmlns:a16="http://schemas.microsoft.com/office/drawing/2014/main" id="{861CC312-7CAE-C01D-A34D-E216355FFF96}"/>
              </a:ext>
            </a:extLst>
          </p:cNvPr>
          <p:cNvPicPr>
            <a:picLocks noChangeAspect="1"/>
          </p:cNvPicPr>
          <p:nvPr/>
        </p:nvPicPr>
        <p:blipFill>
          <a:blip r:embed="rId3"/>
          <a:srcRect l="6" r="6"/>
          <a:stretch/>
        </p:blipFill>
        <p:spPr>
          <a:xfrm>
            <a:off x="9525" y="0"/>
            <a:ext cx="9144000" cy="5143500"/>
          </a:xfrm>
          <a:prstGeom prst="rect">
            <a:avLst/>
          </a:prstGeom>
        </p:spPr>
      </p:pic>
      <p:pic>
        <p:nvPicPr>
          <p:cNvPr id="4" name="Image 1" descr="preencoded.png">
            <a:extLst>
              <a:ext uri="{FF2B5EF4-FFF2-40B4-BE49-F238E27FC236}">
                <a16:creationId xmlns:a16="http://schemas.microsoft.com/office/drawing/2014/main" id="{3A8E48B3-BD7E-9949-CE7C-C596C93C68D9}"/>
              </a:ext>
            </a:extLst>
          </p:cNvPr>
          <p:cNvPicPr>
            <a:picLocks noChangeAspect="1"/>
          </p:cNvPicPr>
          <p:nvPr/>
        </p:nvPicPr>
        <p:blipFill>
          <a:blip r:embed="rId4"/>
          <a:srcRect t="16152" b="16152"/>
          <a:stretch/>
        </p:blipFill>
        <p:spPr>
          <a:xfrm>
            <a:off x="0" y="0"/>
            <a:ext cx="9144000" cy="1238250"/>
          </a:xfrm>
          <a:prstGeom prst="rect">
            <a:avLst/>
          </a:prstGeom>
        </p:spPr>
      </p:pic>
      <p:sp>
        <p:nvSpPr>
          <p:cNvPr id="5" name="Text 1">
            <a:extLst>
              <a:ext uri="{FF2B5EF4-FFF2-40B4-BE49-F238E27FC236}">
                <a16:creationId xmlns:a16="http://schemas.microsoft.com/office/drawing/2014/main" id="{EE73A0DD-ADEE-1C06-C589-65A1D00F5FBE}"/>
              </a:ext>
            </a:extLst>
          </p:cNvPr>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90.48%用户依赖网络攻略自行规划行程，自主性强烈</a:t>
            </a:r>
            <a:endParaRPr lang="en-US" sz="2250" dirty="0"/>
          </a:p>
        </p:txBody>
      </p:sp>
      <p:sp>
        <p:nvSpPr>
          <p:cNvPr id="6" name="Text 2">
            <a:extLst>
              <a:ext uri="{FF2B5EF4-FFF2-40B4-BE49-F238E27FC236}">
                <a16:creationId xmlns:a16="http://schemas.microsoft.com/office/drawing/2014/main" id="{08DCF645-4987-1974-833B-DF5F4DAA14F1}"/>
              </a:ext>
            </a:extLst>
          </p:cNvPr>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8" name="Text 3">
            <a:extLst>
              <a:ext uri="{FF2B5EF4-FFF2-40B4-BE49-F238E27FC236}">
                <a16:creationId xmlns:a16="http://schemas.microsoft.com/office/drawing/2014/main" id="{A5FA0F81-027C-C87A-463D-2F3F52A79B7D}"/>
              </a:ext>
            </a:extLst>
          </p:cNvPr>
          <p:cNvSpPr/>
          <p:nvPr/>
        </p:nvSpPr>
        <p:spPr>
          <a:xfrm>
            <a:off x="5673090" y="2028825"/>
            <a:ext cx="1714500" cy="209550"/>
          </a:xfrm>
          <a:prstGeom prst="rect">
            <a:avLst/>
          </a:prstGeom>
          <a:noFill/>
          <a:ln/>
        </p:spPr>
        <p:txBody>
          <a:bodyPr vert="horz" wrap="square" lIns="0" tIns="0" rIns="0" bIns="0" rtlCol="0" anchor="ctr"/>
          <a:lstStyle/>
          <a:p>
            <a:pPr marL="0" indent="0" algn="ctr">
              <a:lnSpc>
                <a:spcPts val="1650"/>
              </a:lnSpc>
              <a:buNone/>
            </a:pPr>
            <a:r>
              <a:rPr lang="en-US" sz="2000" b="1" dirty="0">
                <a:solidFill>
                  <a:srgbClr val="333333"/>
                </a:solidFill>
                <a:latin typeface="Microsoft YaHei" pitchFamily="34" charset="0"/>
                <a:ea typeface="Microsoft YaHei" pitchFamily="34" charset="-122"/>
                <a:cs typeface="Microsoft YaHei" pitchFamily="34" charset="-120"/>
              </a:rPr>
              <a:t>主导方式</a:t>
            </a:r>
            <a:endParaRPr lang="en-US" sz="2000" dirty="0"/>
          </a:p>
        </p:txBody>
      </p:sp>
      <p:sp>
        <p:nvSpPr>
          <p:cNvPr id="9" name="Text 4">
            <a:extLst>
              <a:ext uri="{FF2B5EF4-FFF2-40B4-BE49-F238E27FC236}">
                <a16:creationId xmlns:a16="http://schemas.microsoft.com/office/drawing/2014/main" id="{177A54E1-2AFF-A164-0B89-9CFE5DBE7544}"/>
              </a:ext>
            </a:extLst>
          </p:cNvPr>
          <p:cNvSpPr/>
          <p:nvPr/>
        </p:nvSpPr>
        <p:spPr>
          <a:xfrm>
            <a:off x="5082540" y="2502517"/>
            <a:ext cx="2895600" cy="6286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90.48%用户通过网站、社交媒体等自行搜索攻略，主导行程规划过程。</a:t>
            </a:r>
            <a:endParaRPr lang="en-US" sz="1200" dirty="0"/>
          </a:p>
        </p:txBody>
      </p:sp>
      <p:sp>
        <p:nvSpPr>
          <p:cNvPr id="14" name="Text 7">
            <a:extLst>
              <a:ext uri="{FF2B5EF4-FFF2-40B4-BE49-F238E27FC236}">
                <a16:creationId xmlns:a16="http://schemas.microsoft.com/office/drawing/2014/main" id="{074210EF-B1E6-9EE6-972C-1494BFAD97A9}"/>
              </a:ext>
            </a:extLst>
          </p:cNvPr>
          <p:cNvSpPr/>
          <p:nvPr/>
        </p:nvSpPr>
        <p:spPr>
          <a:xfrm>
            <a:off x="5673090" y="3629025"/>
            <a:ext cx="1714500" cy="209550"/>
          </a:xfrm>
          <a:prstGeom prst="rect">
            <a:avLst/>
          </a:prstGeom>
          <a:noFill/>
          <a:ln/>
        </p:spPr>
        <p:txBody>
          <a:bodyPr vert="horz" wrap="square" lIns="0" tIns="0" rIns="0" bIns="0" rtlCol="0" anchor="ctr"/>
          <a:lstStyle/>
          <a:p>
            <a:pPr marL="0" indent="0" algn="ctr">
              <a:lnSpc>
                <a:spcPts val="1650"/>
              </a:lnSpc>
              <a:buNone/>
            </a:pPr>
            <a:r>
              <a:rPr lang="en-US" b="1" dirty="0">
                <a:solidFill>
                  <a:srgbClr val="333333"/>
                </a:solidFill>
                <a:latin typeface="Microsoft YaHei" pitchFamily="34" charset="0"/>
                <a:ea typeface="Microsoft YaHei" pitchFamily="34" charset="-122"/>
                <a:cs typeface="Microsoft YaHei" pitchFamily="34" charset="-120"/>
              </a:rPr>
              <a:t>数据支撑</a:t>
            </a:r>
            <a:endParaRPr lang="en-US" dirty="0"/>
          </a:p>
        </p:txBody>
      </p:sp>
      <p:sp>
        <p:nvSpPr>
          <p:cNvPr id="15" name="Text 8">
            <a:extLst>
              <a:ext uri="{FF2B5EF4-FFF2-40B4-BE49-F238E27FC236}">
                <a16:creationId xmlns:a16="http://schemas.microsoft.com/office/drawing/2014/main" id="{6CF913BD-1F25-FC46-B50D-14EFAC5E002F}"/>
              </a:ext>
            </a:extLst>
          </p:cNvPr>
          <p:cNvSpPr/>
          <p:nvPr/>
        </p:nvSpPr>
        <p:spPr>
          <a:xfrm>
            <a:off x="5229225" y="4105275"/>
            <a:ext cx="2362200" cy="6286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在63份有效样本中，57人选择自行搜索，占比绝对领</a:t>
            </a:r>
            <a:r>
              <a:rPr lang="en-US" sz="1050" b="1" dirty="0">
                <a:solidFill>
                  <a:srgbClr val="666666"/>
                </a:solidFill>
                <a:latin typeface="Microsoft YaHei" pitchFamily="34" charset="0"/>
                <a:ea typeface="Microsoft YaHei" pitchFamily="34" charset="-122"/>
                <a:cs typeface="Microsoft YaHei" pitchFamily="34" charset="-120"/>
              </a:rPr>
              <a:t>先。</a:t>
            </a:r>
            <a:endParaRPr lang="en-US" sz="1050" dirty="0"/>
          </a:p>
        </p:txBody>
      </p:sp>
      <p:pic>
        <p:nvPicPr>
          <p:cNvPr id="16" name="Image 5" descr="preencoded.png">
            <a:extLst>
              <a:ext uri="{FF2B5EF4-FFF2-40B4-BE49-F238E27FC236}">
                <a16:creationId xmlns:a16="http://schemas.microsoft.com/office/drawing/2014/main" id="{865B15B4-427A-4BEC-15DA-E91BF4FF4A33}"/>
              </a:ext>
            </a:extLst>
          </p:cNvPr>
          <p:cNvPicPr>
            <a:picLocks noChangeAspect="1"/>
          </p:cNvPicPr>
          <p:nvPr/>
        </p:nvPicPr>
        <p:blipFill>
          <a:blip r:embed="rId5"/>
          <a:srcRect/>
          <a:stretch/>
        </p:blipFill>
        <p:spPr>
          <a:xfrm>
            <a:off x="5347335" y="1798293"/>
            <a:ext cx="476250" cy="476250"/>
          </a:xfrm>
          <a:prstGeom prst="rect">
            <a:avLst/>
          </a:prstGeom>
        </p:spPr>
      </p:pic>
      <p:pic>
        <p:nvPicPr>
          <p:cNvPr id="20" name="图片 19">
            <a:extLst>
              <a:ext uri="{FF2B5EF4-FFF2-40B4-BE49-F238E27FC236}">
                <a16:creationId xmlns:a16="http://schemas.microsoft.com/office/drawing/2014/main" id="{0CA19B67-20D1-F192-5A64-75B1DBEB8017}"/>
              </a:ext>
            </a:extLst>
          </p:cNvPr>
          <p:cNvPicPr>
            <a:picLocks noChangeAspect="1"/>
          </p:cNvPicPr>
          <p:nvPr/>
        </p:nvPicPr>
        <p:blipFill>
          <a:blip r:embed="rId6"/>
          <a:stretch>
            <a:fillRect/>
          </a:stretch>
        </p:blipFill>
        <p:spPr>
          <a:xfrm>
            <a:off x="298361" y="1311591"/>
            <a:ext cx="4495343" cy="3639152"/>
          </a:xfrm>
          <a:prstGeom prst="rect">
            <a:avLst/>
          </a:prstGeom>
        </p:spPr>
      </p:pic>
      <p:pic>
        <p:nvPicPr>
          <p:cNvPr id="7" name="Image 2" descr="preencoded.png">
            <a:extLst>
              <a:ext uri="{FF2B5EF4-FFF2-40B4-BE49-F238E27FC236}">
                <a16:creationId xmlns:a16="http://schemas.microsoft.com/office/drawing/2014/main" id="{1E335C20-9A2B-EAA8-4C86-7A8EE9032C41}"/>
              </a:ext>
            </a:extLst>
          </p:cNvPr>
          <p:cNvPicPr>
            <a:picLocks noChangeAspect="1"/>
          </p:cNvPicPr>
          <p:nvPr/>
        </p:nvPicPr>
        <p:blipFill>
          <a:blip r:embed="rId7"/>
          <a:srcRect/>
          <a:stretch/>
        </p:blipFill>
        <p:spPr>
          <a:xfrm>
            <a:off x="5347335" y="3380096"/>
            <a:ext cx="476250" cy="476250"/>
          </a:xfrm>
          <a:prstGeom prst="rect">
            <a:avLst/>
          </a:prstGeom>
        </p:spPr>
      </p:pic>
    </p:spTree>
    <p:extLst>
      <p:ext uri="{BB962C8B-B14F-4D97-AF65-F5344CB8AC3E}">
        <p14:creationId xmlns:p14="http://schemas.microsoft.com/office/powerpoint/2010/main" val="13820812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3370D-E793-FD1C-D41F-C1121B5365B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070DDFC-070C-2174-6851-D567E00BE19F}"/>
              </a:ext>
            </a:extLst>
          </p:cNvPr>
          <p:cNvPicPr>
            <a:picLocks noChangeAspect="1"/>
          </p:cNvPicPr>
          <p:nvPr/>
        </p:nvPicPr>
        <p:blipFill>
          <a:blip r:embed="rId3"/>
          <a:srcRect l="6" r="6"/>
          <a:stretch/>
        </p:blipFill>
        <p:spPr>
          <a:xfrm>
            <a:off x="0" y="0"/>
            <a:ext cx="9144000" cy="5143500"/>
          </a:xfrm>
          <a:prstGeom prst="rect">
            <a:avLst/>
          </a:prstGeom>
        </p:spPr>
      </p:pic>
      <p:sp>
        <p:nvSpPr>
          <p:cNvPr id="3" name="Text 0">
            <a:extLst>
              <a:ext uri="{FF2B5EF4-FFF2-40B4-BE49-F238E27FC236}">
                <a16:creationId xmlns:a16="http://schemas.microsoft.com/office/drawing/2014/main" id="{6AC95AFA-E20A-55ED-2C0B-B078512D2CFF}"/>
              </a:ext>
            </a:extLst>
          </p:cNvPr>
          <p:cNvSpPr/>
          <p:nvPr/>
        </p:nvSpPr>
        <p:spPr>
          <a:xfrm>
            <a:off x="571500" y="2647950"/>
            <a:ext cx="4762500" cy="1333500"/>
          </a:xfrm>
          <a:prstGeom prst="rect">
            <a:avLst/>
          </a:prstGeom>
          <a:noFill/>
          <a:ln/>
        </p:spPr>
        <p:txBody>
          <a:bodyPr vert="horz" wrap="square" lIns="0" tIns="0" rIns="0" bIns="0" rtlCol="0" anchor="ctr"/>
          <a:lstStyle/>
          <a:p>
            <a:pPr marL="0" indent="0" algn="l">
              <a:lnSpc>
                <a:spcPts val="5250"/>
              </a:lnSpc>
              <a:buNone/>
            </a:pPr>
            <a:r>
              <a:rPr lang="en-US" sz="3750" b="1" dirty="0" err="1">
                <a:solidFill>
                  <a:srgbClr val="333333"/>
                </a:solidFill>
                <a:latin typeface="Microsoft YaHei" pitchFamily="34" charset="0"/>
                <a:ea typeface="Microsoft YaHei" pitchFamily="34" charset="-122"/>
                <a:cs typeface="Microsoft YaHei" pitchFamily="34" charset="-120"/>
              </a:rPr>
              <a:t>旅行规划行为</a:t>
            </a:r>
            <a:endParaRPr lang="en-US" sz="3750" dirty="0"/>
          </a:p>
        </p:txBody>
      </p:sp>
      <p:sp>
        <p:nvSpPr>
          <p:cNvPr id="4" name="Shape 1">
            <a:extLst>
              <a:ext uri="{FF2B5EF4-FFF2-40B4-BE49-F238E27FC236}">
                <a16:creationId xmlns:a16="http://schemas.microsoft.com/office/drawing/2014/main" id="{EBDC05A2-E6E6-3B9A-55B6-7078E9279B65}"/>
              </a:ext>
            </a:extLst>
          </p:cNvPr>
          <p:cNvSpPr/>
          <p:nvPr/>
        </p:nvSpPr>
        <p:spPr>
          <a:xfrm>
            <a:off x="571500" y="4157662"/>
            <a:ext cx="4762500" cy="14288"/>
          </a:xfrm>
          <a:prstGeom prst="rect">
            <a:avLst/>
          </a:prstGeom>
          <a:solidFill>
            <a:srgbClr val="000000">
              <a:alpha val="30000"/>
            </a:srgbClr>
          </a:solidFill>
          <a:ln/>
        </p:spPr>
        <p:txBody>
          <a:bodyPr/>
          <a:lstStyle/>
          <a:p>
            <a:endParaRPr lang="zh-CN" altLang="en-US"/>
          </a:p>
        </p:txBody>
      </p:sp>
      <p:sp>
        <p:nvSpPr>
          <p:cNvPr id="5" name="Text 2">
            <a:extLst>
              <a:ext uri="{FF2B5EF4-FFF2-40B4-BE49-F238E27FC236}">
                <a16:creationId xmlns:a16="http://schemas.microsoft.com/office/drawing/2014/main" id="{6CE2DB55-B85F-61F0-172C-6A1C31168F64}"/>
              </a:ext>
            </a:extLst>
          </p:cNvPr>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a:extLst>
              <a:ext uri="{FF2B5EF4-FFF2-40B4-BE49-F238E27FC236}">
                <a16:creationId xmlns:a16="http://schemas.microsoft.com/office/drawing/2014/main" id="{0391DC03-093D-3C06-105E-A42FD65978C7}"/>
              </a:ext>
            </a:extLst>
          </p:cNvPr>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697FFF"/>
                </a:solidFill>
                <a:latin typeface="Microsoft YaHei" pitchFamily="34" charset="0"/>
                <a:ea typeface="Microsoft YaHei" pitchFamily="34" charset="-122"/>
                <a:cs typeface="Microsoft YaHei" pitchFamily="34" charset="-120"/>
              </a:rPr>
              <a:t>02</a:t>
            </a:r>
            <a:endParaRPr lang="en-US" sz="22500" dirty="0"/>
          </a:p>
        </p:txBody>
      </p:sp>
    </p:spTree>
    <p:extLst>
      <p:ext uri="{BB962C8B-B14F-4D97-AF65-F5344CB8AC3E}">
        <p14:creationId xmlns:p14="http://schemas.microsoft.com/office/powerpoint/2010/main" val="3580015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747A7-0032-8CF0-82DA-76D734FA57B3}"/>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40D34825-5C71-D8D1-D4DB-80BE736D54E4}"/>
              </a:ext>
            </a:extLst>
          </p:cNvPr>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a:extLst>
              <a:ext uri="{FF2B5EF4-FFF2-40B4-BE49-F238E27FC236}">
                <a16:creationId xmlns:a16="http://schemas.microsoft.com/office/drawing/2014/main" id="{861CC312-7CAE-C01D-A34D-E216355FFF96}"/>
              </a:ext>
            </a:extLst>
          </p:cNvPr>
          <p:cNvPicPr>
            <a:picLocks noChangeAspect="1"/>
          </p:cNvPicPr>
          <p:nvPr/>
        </p:nvPicPr>
        <p:blipFill>
          <a:blip r:embed="rId3"/>
          <a:srcRect l="6" r="6"/>
          <a:stretch/>
        </p:blipFill>
        <p:spPr>
          <a:xfrm>
            <a:off x="9525" y="0"/>
            <a:ext cx="9144000" cy="5143500"/>
          </a:xfrm>
          <a:prstGeom prst="rect">
            <a:avLst/>
          </a:prstGeom>
        </p:spPr>
      </p:pic>
      <p:pic>
        <p:nvPicPr>
          <p:cNvPr id="4" name="Image 1" descr="preencoded.png">
            <a:extLst>
              <a:ext uri="{FF2B5EF4-FFF2-40B4-BE49-F238E27FC236}">
                <a16:creationId xmlns:a16="http://schemas.microsoft.com/office/drawing/2014/main" id="{3A8E48B3-BD7E-9949-CE7C-C596C93C68D9}"/>
              </a:ext>
            </a:extLst>
          </p:cNvPr>
          <p:cNvPicPr>
            <a:picLocks noChangeAspect="1"/>
          </p:cNvPicPr>
          <p:nvPr/>
        </p:nvPicPr>
        <p:blipFill>
          <a:blip r:embed="rId4"/>
          <a:srcRect t="16152" b="16152"/>
          <a:stretch/>
        </p:blipFill>
        <p:spPr>
          <a:xfrm>
            <a:off x="0" y="0"/>
            <a:ext cx="9144000" cy="1238250"/>
          </a:xfrm>
          <a:prstGeom prst="rect">
            <a:avLst/>
          </a:prstGeom>
        </p:spPr>
      </p:pic>
      <p:sp>
        <p:nvSpPr>
          <p:cNvPr id="5" name="Text 1">
            <a:extLst>
              <a:ext uri="{FF2B5EF4-FFF2-40B4-BE49-F238E27FC236}">
                <a16:creationId xmlns:a16="http://schemas.microsoft.com/office/drawing/2014/main" id="{EE73A0DD-ADEE-1C06-C589-65A1D00F5FBE}"/>
              </a:ext>
            </a:extLst>
          </p:cNvPr>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90.48%用户依赖网络攻略自行规划行程，自主性强烈</a:t>
            </a:r>
            <a:endParaRPr lang="en-US" sz="2250" dirty="0"/>
          </a:p>
        </p:txBody>
      </p:sp>
      <p:sp>
        <p:nvSpPr>
          <p:cNvPr id="6" name="Text 2">
            <a:extLst>
              <a:ext uri="{FF2B5EF4-FFF2-40B4-BE49-F238E27FC236}">
                <a16:creationId xmlns:a16="http://schemas.microsoft.com/office/drawing/2014/main" id="{08DCF645-4987-1974-833B-DF5F4DAA14F1}"/>
              </a:ext>
            </a:extLst>
          </p:cNvPr>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8" name="Text 3">
            <a:extLst>
              <a:ext uri="{FF2B5EF4-FFF2-40B4-BE49-F238E27FC236}">
                <a16:creationId xmlns:a16="http://schemas.microsoft.com/office/drawing/2014/main" id="{A5FA0F81-027C-C87A-463D-2F3F52A79B7D}"/>
              </a:ext>
            </a:extLst>
          </p:cNvPr>
          <p:cNvSpPr/>
          <p:nvPr/>
        </p:nvSpPr>
        <p:spPr>
          <a:xfrm>
            <a:off x="5673090" y="2028825"/>
            <a:ext cx="1714500" cy="209550"/>
          </a:xfrm>
          <a:prstGeom prst="rect">
            <a:avLst/>
          </a:prstGeom>
          <a:noFill/>
          <a:ln/>
        </p:spPr>
        <p:txBody>
          <a:bodyPr vert="horz" wrap="square" lIns="0" tIns="0" rIns="0" bIns="0" rtlCol="0" anchor="ctr"/>
          <a:lstStyle/>
          <a:p>
            <a:pPr marL="0" indent="0" algn="ctr">
              <a:lnSpc>
                <a:spcPts val="1650"/>
              </a:lnSpc>
              <a:buNone/>
            </a:pPr>
            <a:r>
              <a:rPr lang="en-US" sz="2000" b="1" dirty="0">
                <a:solidFill>
                  <a:srgbClr val="333333"/>
                </a:solidFill>
                <a:latin typeface="Microsoft YaHei" pitchFamily="34" charset="0"/>
                <a:ea typeface="Microsoft YaHei" pitchFamily="34" charset="-122"/>
                <a:cs typeface="Microsoft YaHei" pitchFamily="34" charset="-120"/>
              </a:rPr>
              <a:t>主导方式</a:t>
            </a:r>
            <a:endParaRPr lang="en-US" sz="2000" dirty="0"/>
          </a:p>
        </p:txBody>
      </p:sp>
      <p:sp>
        <p:nvSpPr>
          <p:cNvPr id="9" name="Text 4">
            <a:extLst>
              <a:ext uri="{FF2B5EF4-FFF2-40B4-BE49-F238E27FC236}">
                <a16:creationId xmlns:a16="http://schemas.microsoft.com/office/drawing/2014/main" id="{177A54E1-2AFF-A164-0B89-9CFE5DBE7544}"/>
              </a:ext>
            </a:extLst>
          </p:cNvPr>
          <p:cNvSpPr/>
          <p:nvPr/>
        </p:nvSpPr>
        <p:spPr>
          <a:xfrm>
            <a:off x="5082540" y="2502517"/>
            <a:ext cx="2895600" cy="6286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90.48%用户通过网站、社交媒体等自行搜索攻略，主导行程规划过程。</a:t>
            </a:r>
            <a:endParaRPr lang="en-US" sz="1200" dirty="0"/>
          </a:p>
        </p:txBody>
      </p:sp>
      <p:sp>
        <p:nvSpPr>
          <p:cNvPr id="14" name="Text 7">
            <a:extLst>
              <a:ext uri="{FF2B5EF4-FFF2-40B4-BE49-F238E27FC236}">
                <a16:creationId xmlns:a16="http://schemas.microsoft.com/office/drawing/2014/main" id="{074210EF-B1E6-9EE6-972C-1494BFAD97A9}"/>
              </a:ext>
            </a:extLst>
          </p:cNvPr>
          <p:cNvSpPr/>
          <p:nvPr/>
        </p:nvSpPr>
        <p:spPr>
          <a:xfrm>
            <a:off x="5673090" y="3629025"/>
            <a:ext cx="1714500" cy="209550"/>
          </a:xfrm>
          <a:prstGeom prst="rect">
            <a:avLst/>
          </a:prstGeom>
          <a:noFill/>
          <a:ln/>
        </p:spPr>
        <p:txBody>
          <a:bodyPr vert="horz" wrap="square" lIns="0" tIns="0" rIns="0" bIns="0" rtlCol="0" anchor="ctr"/>
          <a:lstStyle/>
          <a:p>
            <a:pPr marL="0" indent="0" algn="ctr">
              <a:lnSpc>
                <a:spcPts val="1650"/>
              </a:lnSpc>
              <a:buNone/>
            </a:pPr>
            <a:r>
              <a:rPr lang="en-US" b="1" dirty="0">
                <a:solidFill>
                  <a:srgbClr val="333333"/>
                </a:solidFill>
                <a:latin typeface="Microsoft YaHei" pitchFamily="34" charset="0"/>
                <a:ea typeface="Microsoft YaHei" pitchFamily="34" charset="-122"/>
                <a:cs typeface="Microsoft YaHei" pitchFamily="34" charset="-120"/>
              </a:rPr>
              <a:t>数据支撑</a:t>
            </a:r>
            <a:endParaRPr lang="en-US" dirty="0"/>
          </a:p>
        </p:txBody>
      </p:sp>
      <p:sp>
        <p:nvSpPr>
          <p:cNvPr id="15" name="Text 8">
            <a:extLst>
              <a:ext uri="{FF2B5EF4-FFF2-40B4-BE49-F238E27FC236}">
                <a16:creationId xmlns:a16="http://schemas.microsoft.com/office/drawing/2014/main" id="{6CF913BD-1F25-FC46-B50D-14EFAC5E002F}"/>
              </a:ext>
            </a:extLst>
          </p:cNvPr>
          <p:cNvSpPr/>
          <p:nvPr/>
        </p:nvSpPr>
        <p:spPr>
          <a:xfrm>
            <a:off x="5229225" y="4105275"/>
            <a:ext cx="2362200" cy="628650"/>
          </a:xfrm>
          <a:prstGeom prst="rect">
            <a:avLst/>
          </a:prstGeom>
          <a:noFill/>
          <a:ln/>
        </p:spPr>
        <p:txBody>
          <a:bodyPr vert="horz" wrap="square" lIns="0" tIns="0" rIns="0" bIns="0" rtlCol="0" anchor="ctr"/>
          <a:lstStyle/>
          <a:p>
            <a:pPr marL="0" indent="0" algn="ctr">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在63份有效样本中，57人选择自行搜索，占比绝对领</a:t>
            </a:r>
            <a:r>
              <a:rPr lang="en-US" sz="1050" b="1" dirty="0">
                <a:solidFill>
                  <a:srgbClr val="666666"/>
                </a:solidFill>
                <a:latin typeface="Microsoft YaHei" pitchFamily="34" charset="0"/>
                <a:ea typeface="Microsoft YaHei" pitchFamily="34" charset="-122"/>
                <a:cs typeface="Microsoft YaHei" pitchFamily="34" charset="-120"/>
              </a:rPr>
              <a:t>先。</a:t>
            </a:r>
            <a:endParaRPr lang="en-US" sz="1050" dirty="0"/>
          </a:p>
        </p:txBody>
      </p:sp>
      <p:pic>
        <p:nvPicPr>
          <p:cNvPr id="16" name="Image 5" descr="preencoded.png">
            <a:extLst>
              <a:ext uri="{FF2B5EF4-FFF2-40B4-BE49-F238E27FC236}">
                <a16:creationId xmlns:a16="http://schemas.microsoft.com/office/drawing/2014/main" id="{865B15B4-427A-4BEC-15DA-E91BF4FF4A33}"/>
              </a:ext>
            </a:extLst>
          </p:cNvPr>
          <p:cNvPicPr>
            <a:picLocks noChangeAspect="1"/>
          </p:cNvPicPr>
          <p:nvPr/>
        </p:nvPicPr>
        <p:blipFill>
          <a:blip r:embed="rId5"/>
          <a:srcRect/>
          <a:stretch/>
        </p:blipFill>
        <p:spPr>
          <a:xfrm>
            <a:off x="5347335" y="1798293"/>
            <a:ext cx="476250" cy="476250"/>
          </a:xfrm>
          <a:prstGeom prst="rect">
            <a:avLst/>
          </a:prstGeom>
        </p:spPr>
      </p:pic>
      <p:pic>
        <p:nvPicPr>
          <p:cNvPr id="20" name="图片 19">
            <a:extLst>
              <a:ext uri="{FF2B5EF4-FFF2-40B4-BE49-F238E27FC236}">
                <a16:creationId xmlns:a16="http://schemas.microsoft.com/office/drawing/2014/main" id="{0CA19B67-20D1-F192-5A64-75B1DBEB8017}"/>
              </a:ext>
            </a:extLst>
          </p:cNvPr>
          <p:cNvPicPr>
            <a:picLocks noChangeAspect="1"/>
          </p:cNvPicPr>
          <p:nvPr/>
        </p:nvPicPr>
        <p:blipFill>
          <a:blip r:embed="rId6"/>
          <a:stretch>
            <a:fillRect/>
          </a:stretch>
        </p:blipFill>
        <p:spPr>
          <a:xfrm>
            <a:off x="298361" y="1311591"/>
            <a:ext cx="4495343" cy="3639152"/>
          </a:xfrm>
          <a:prstGeom prst="rect">
            <a:avLst/>
          </a:prstGeom>
        </p:spPr>
      </p:pic>
      <p:pic>
        <p:nvPicPr>
          <p:cNvPr id="7" name="Image 2" descr="preencoded.png">
            <a:extLst>
              <a:ext uri="{FF2B5EF4-FFF2-40B4-BE49-F238E27FC236}">
                <a16:creationId xmlns:a16="http://schemas.microsoft.com/office/drawing/2014/main" id="{1E335C20-9A2B-EAA8-4C86-7A8EE9032C41}"/>
              </a:ext>
            </a:extLst>
          </p:cNvPr>
          <p:cNvPicPr>
            <a:picLocks noChangeAspect="1"/>
          </p:cNvPicPr>
          <p:nvPr/>
        </p:nvPicPr>
        <p:blipFill>
          <a:blip r:embed="rId7"/>
          <a:srcRect/>
          <a:stretch/>
        </p:blipFill>
        <p:spPr>
          <a:xfrm>
            <a:off x="5347335" y="3380096"/>
            <a:ext cx="476250" cy="476250"/>
          </a:xfrm>
          <a:prstGeom prst="rect">
            <a:avLst/>
          </a:prstGeom>
        </p:spPr>
      </p:pic>
    </p:spTree>
    <p:extLst>
      <p:ext uri="{BB962C8B-B14F-4D97-AF65-F5344CB8AC3E}">
        <p14:creationId xmlns:p14="http://schemas.microsoft.com/office/powerpoint/2010/main" val="48659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sp>
        <p:nvSpPr>
          <p:cNvPr id="4"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从MIT操作系统实验到基于Hertz的高性能服务构建，实践成果显著</a:t>
            </a:r>
            <a:endParaRPr lang="en-US" sz="2250" dirty="0"/>
          </a:p>
        </p:txBody>
      </p:sp>
      <p:sp>
        <p:nvSpPr>
          <p:cNvPr id="5"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a:fillRect/>
          </a:stretch>
        </p:blipFill>
        <p:spPr>
          <a:xfrm>
            <a:off x="400050" y="1847850"/>
            <a:ext cx="4171950" cy="1409700"/>
          </a:xfrm>
          <a:prstGeom prst="rect">
            <a:avLst/>
          </a:prstGeom>
        </p:spPr>
      </p:pic>
      <p:sp>
        <p:nvSpPr>
          <p:cNvPr id="7" name="Text 3"/>
          <p:cNvSpPr/>
          <p:nvPr/>
        </p:nvSpPr>
        <p:spPr>
          <a:xfrm>
            <a:off x="600075" y="215979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MIT系统实践</a:t>
            </a:r>
            <a:endParaRPr lang="en-US" sz="1200" dirty="0"/>
          </a:p>
        </p:txBody>
      </p:sp>
      <p:sp>
        <p:nvSpPr>
          <p:cNvPr id="8" name="Text 4"/>
          <p:cNvSpPr/>
          <p:nvPr/>
        </p:nvSpPr>
        <p:spPr>
          <a:xfrm>
            <a:off x="600075" y="245030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深入研修MIT 6.S081操作系统实验，掌握内核机制与系统级编程核心原理。</a:t>
            </a:r>
            <a:endParaRPr lang="en-US" sz="1050" dirty="0"/>
          </a:p>
        </p:txBody>
      </p:sp>
      <p:pic>
        <p:nvPicPr>
          <p:cNvPr id="9" name="Image 2" descr="preencoded.png"/>
          <p:cNvPicPr>
            <a:picLocks noChangeAspect="1"/>
          </p:cNvPicPr>
          <p:nvPr/>
        </p:nvPicPr>
        <p:blipFill>
          <a:blip r:embed="rId5"/>
          <a:srcRect/>
          <a:stretch>
            <a:fillRect/>
          </a:stretch>
        </p:blipFill>
        <p:spPr>
          <a:xfrm>
            <a:off x="4572000" y="1847850"/>
            <a:ext cx="4171950" cy="1409700"/>
          </a:xfrm>
          <a:prstGeom prst="rect">
            <a:avLst/>
          </a:prstGeom>
        </p:spPr>
      </p:pic>
      <p:sp>
        <p:nvSpPr>
          <p:cNvPr id="10" name="Text 5"/>
          <p:cNvSpPr/>
          <p:nvPr/>
        </p:nvSpPr>
        <p:spPr>
          <a:xfrm>
            <a:off x="5972175" y="2159794"/>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服务性能优化</a:t>
            </a:r>
            <a:endParaRPr lang="en-US" sz="1200" dirty="0"/>
          </a:p>
        </p:txBody>
      </p:sp>
      <p:sp>
        <p:nvSpPr>
          <p:cNvPr id="11" name="Text 6"/>
          <p:cNvSpPr/>
          <p:nvPr/>
        </p:nvSpPr>
        <p:spPr>
          <a:xfrm>
            <a:off x="5972175" y="245030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基于Hertz框架构建高性能后端服务，实现低延迟、高并发的服务能力。</a:t>
            </a:r>
            <a:endParaRPr lang="en-US" sz="1050" dirty="0"/>
          </a:p>
        </p:txBody>
      </p:sp>
      <p:pic>
        <p:nvPicPr>
          <p:cNvPr id="12" name="Image 3" descr="preencoded.png"/>
          <p:cNvPicPr>
            <a:picLocks noChangeAspect="1"/>
          </p:cNvPicPr>
          <p:nvPr/>
        </p:nvPicPr>
        <p:blipFill>
          <a:blip r:embed="rId6"/>
          <a:srcRect/>
          <a:stretch>
            <a:fillRect/>
          </a:stretch>
        </p:blipFill>
        <p:spPr>
          <a:xfrm>
            <a:off x="400050" y="3257550"/>
            <a:ext cx="4171950" cy="1409700"/>
          </a:xfrm>
          <a:prstGeom prst="rect">
            <a:avLst/>
          </a:prstGeom>
        </p:spPr>
      </p:pic>
      <p:sp>
        <p:nvSpPr>
          <p:cNvPr id="13" name="Text 7"/>
          <p:cNvSpPr/>
          <p:nvPr/>
        </p:nvSpPr>
        <p:spPr>
          <a:xfrm>
            <a:off x="600075" y="3569494"/>
            <a:ext cx="2571750" cy="252413"/>
          </a:xfrm>
          <a:prstGeom prst="rect">
            <a:avLst/>
          </a:prstGeom>
          <a:noFill/>
        </p:spPr>
        <p:txBody>
          <a:bodyPr vert="horz" wrap="square" lIns="0" tIns="0" rIns="0" bIns="0" rtlCol="0" anchor="ctr"/>
          <a:lstStyle/>
          <a:p>
            <a:pPr marL="0" indent="0" algn="r">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工程落地能力</a:t>
            </a:r>
            <a:endParaRPr lang="en-US" sz="1200" dirty="0"/>
          </a:p>
        </p:txBody>
      </p:sp>
      <p:sp>
        <p:nvSpPr>
          <p:cNvPr id="14" name="Text 8"/>
          <p:cNvSpPr/>
          <p:nvPr/>
        </p:nvSpPr>
        <p:spPr>
          <a:xfrm>
            <a:off x="600075" y="3860006"/>
            <a:ext cx="2571750" cy="457200"/>
          </a:xfrm>
          <a:prstGeom prst="rect">
            <a:avLst/>
          </a:prstGeom>
          <a:noFill/>
        </p:spPr>
        <p:txBody>
          <a:bodyPr vert="horz" wrap="square" lIns="0" tIns="0" rIns="0" bIns="0" rtlCol="0" anchor="ctr"/>
          <a:lstStyle/>
          <a:p>
            <a:pPr marL="0" indent="0" algn="r">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将理论知识应用于实际项目，完成从底层系统到上层服务的全链路开发。</a:t>
            </a:r>
            <a:endParaRPr lang="en-US" sz="1050" dirty="0"/>
          </a:p>
        </p:txBody>
      </p:sp>
      <p:pic>
        <p:nvPicPr>
          <p:cNvPr id="15" name="Image 4" descr="preencoded.png"/>
          <p:cNvPicPr>
            <a:picLocks noChangeAspect="1"/>
          </p:cNvPicPr>
          <p:nvPr/>
        </p:nvPicPr>
        <p:blipFill>
          <a:blip r:embed="rId7"/>
          <a:srcRect/>
          <a:stretch>
            <a:fillRect/>
          </a:stretch>
        </p:blipFill>
        <p:spPr>
          <a:xfrm>
            <a:off x="4572000" y="3257550"/>
            <a:ext cx="4171950" cy="1409700"/>
          </a:xfrm>
          <a:prstGeom prst="rect">
            <a:avLst/>
          </a:prstGeom>
        </p:spPr>
      </p:pic>
      <p:sp>
        <p:nvSpPr>
          <p:cNvPr id="16" name="Text 9"/>
          <p:cNvSpPr/>
          <p:nvPr/>
        </p:nvSpPr>
        <p:spPr>
          <a:xfrm>
            <a:off x="5972175" y="3569494"/>
            <a:ext cx="2571750" cy="252413"/>
          </a:xfrm>
          <a:prstGeom prst="rect">
            <a:avLst/>
          </a:prstGeom>
          <a:noFill/>
        </p:spPr>
        <p:txBody>
          <a:bodyPr vert="horz" wrap="square" lIns="0" tIns="0" rIns="0" bIns="0" rtlCol="0" anchor="ctr"/>
          <a:lstStyle/>
          <a:p>
            <a:pPr marL="0" indent="0">
              <a:lnSpc>
                <a:spcPts val="169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技术贯通融合</a:t>
            </a:r>
            <a:endParaRPr lang="en-US" sz="1200" dirty="0"/>
          </a:p>
        </p:txBody>
      </p:sp>
      <p:sp>
        <p:nvSpPr>
          <p:cNvPr id="17" name="Text 10"/>
          <p:cNvSpPr/>
          <p:nvPr/>
        </p:nvSpPr>
        <p:spPr>
          <a:xfrm>
            <a:off x="5972175" y="3860006"/>
            <a:ext cx="2571750" cy="457200"/>
          </a:xfrm>
          <a:prstGeom prst="rect">
            <a:avLst/>
          </a:prstGeom>
          <a:noFill/>
        </p:spPr>
        <p:txBody>
          <a:bodyPr vert="horz" wrap="square" lIns="0" tIns="0" rIns="0" bIns="0" rtlCol="0" anchor="ctr"/>
          <a:lstStyle/>
          <a:p>
            <a:pPr marL="0" indent="0" algn="l">
              <a:lnSpc>
                <a:spcPts val="1650"/>
              </a:lnSpc>
              <a:buNone/>
            </a:pPr>
            <a:r>
              <a:rPr lang="en-US" sz="1050"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打通操作系统与分布式服务的技术边界，体现扎实的系统工程素养。</a:t>
            </a:r>
            <a:endParaRPr lang="en-US" sz="1050"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895975"/>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387" r="6387"/>
          <a:stretch/>
        </p:blipFill>
        <p:spPr>
          <a:xfrm>
            <a:off x="0" y="0"/>
            <a:ext cx="9144000" cy="5895975"/>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朋友/家人建议与现有旅游App为次要但重要信息来源</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428750"/>
            <a:ext cx="8382000" cy="4276725"/>
          </a:xfrm>
          <a:prstGeom prst="rect">
            <a:avLst/>
          </a:prstGeom>
        </p:spPr>
      </p:pic>
      <p:sp>
        <p:nvSpPr>
          <p:cNvPr id="7" name="Text 3"/>
          <p:cNvSpPr/>
          <p:nvPr/>
        </p:nvSpPr>
        <p:spPr>
          <a:xfrm>
            <a:off x="3914775" y="1885950"/>
            <a:ext cx="1314450" cy="276225"/>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旅游决策方式</a:t>
            </a:r>
            <a:endParaRPr lang="en-US" sz="1350" dirty="0"/>
          </a:p>
        </p:txBody>
      </p:sp>
      <p:sp>
        <p:nvSpPr>
          <p:cNvPr id="8" name="Text 4"/>
          <p:cNvSpPr/>
          <p:nvPr/>
        </p:nvSpPr>
        <p:spPr>
          <a:xfrm>
            <a:off x="6762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5BB1E1"/>
                </a:solidFill>
                <a:latin typeface="Microsoft YaHei" pitchFamily="34" charset="0"/>
                <a:ea typeface="Microsoft YaHei" pitchFamily="34" charset="-122"/>
                <a:cs typeface="Microsoft YaHei" pitchFamily="34" charset="-120"/>
              </a:rPr>
              <a:t>亲友推荐</a:t>
            </a:r>
            <a:endParaRPr lang="en-US" sz="1200" dirty="0"/>
          </a:p>
        </p:txBody>
      </p:sp>
      <p:sp>
        <p:nvSpPr>
          <p:cNvPr id="9" name="Text 5"/>
          <p:cNvSpPr/>
          <p:nvPr/>
        </p:nvSpPr>
        <p:spPr>
          <a:xfrm>
            <a:off x="876300" y="34575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信任关系链，亲友经验增强决策可信度。</a:t>
            </a:r>
            <a:endParaRPr lang="en-US" sz="1050" dirty="0"/>
          </a:p>
        </p:txBody>
      </p:sp>
      <p:sp>
        <p:nvSpPr>
          <p:cNvPr id="10" name="Text 6"/>
          <p:cNvSpPr/>
          <p:nvPr/>
        </p:nvSpPr>
        <p:spPr>
          <a:xfrm>
            <a:off x="876300" y="412432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口碑传播，真实体验分享影响目的地选择。</a:t>
            </a:r>
            <a:endParaRPr lang="en-US" sz="1050" dirty="0"/>
          </a:p>
        </p:txBody>
      </p:sp>
      <p:sp>
        <p:nvSpPr>
          <p:cNvPr id="11" name="Text 7"/>
          <p:cNvSpPr/>
          <p:nvPr/>
        </p:nvSpPr>
        <p:spPr>
          <a:xfrm>
            <a:off x="876300" y="47910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情感关联，熟人推荐更易激发出行意愿。</a:t>
            </a:r>
            <a:endParaRPr lang="en-US" sz="1050" dirty="0"/>
          </a:p>
        </p:txBody>
      </p:sp>
      <p:sp>
        <p:nvSpPr>
          <p:cNvPr id="12" name="Text 8"/>
          <p:cNvSpPr/>
          <p:nvPr/>
        </p:nvSpPr>
        <p:spPr>
          <a:xfrm>
            <a:off x="20097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615CED"/>
                </a:solidFill>
                <a:latin typeface="Microsoft YaHei" pitchFamily="34" charset="0"/>
                <a:ea typeface="Microsoft YaHei" pitchFamily="34" charset="-122"/>
                <a:cs typeface="Microsoft YaHei" pitchFamily="34" charset="-120"/>
              </a:rPr>
              <a:t>App规划</a:t>
            </a:r>
            <a:endParaRPr lang="en-US" sz="1200" dirty="0"/>
          </a:p>
        </p:txBody>
      </p:sp>
      <p:sp>
        <p:nvSpPr>
          <p:cNvPr id="13" name="Text 9"/>
          <p:cNvSpPr/>
          <p:nvPr/>
        </p:nvSpPr>
        <p:spPr>
          <a:xfrm>
            <a:off x="2209800" y="34575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行程定制，通过App智能生成路线与时间安排。</a:t>
            </a:r>
            <a:endParaRPr lang="en-US" sz="1050" dirty="0"/>
          </a:p>
        </p:txBody>
      </p:sp>
      <p:sp>
        <p:nvSpPr>
          <p:cNvPr id="14" name="Text 10"/>
          <p:cNvSpPr/>
          <p:nvPr/>
        </p:nvSpPr>
        <p:spPr>
          <a:xfrm>
            <a:off x="2209800" y="412432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景点评分，参考用户评价选择高性价比项目。</a:t>
            </a:r>
            <a:endParaRPr lang="en-US" sz="1050" dirty="0"/>
          </a:p>
        </p:txBody>
      </p:sp>
      <p:sp>
        <p:nvSpPr>
          <p:cNvPr id="15" name="Text 11"/>
          <p:cNvSpPr/>
          <p:nvPr/>
        </p:nvSpPr>
        <p:spPr>
          <a:xfrm>
            <a:off x="2209800" y="47910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实时导航，利用定位功能优化途中交通与停留点。</a:t>
            </a:r>
            <a:endParaRPr lang="en-US" sz="1050" dirty="0"/>
          </a:p>
        </p:txBody>
      </p:sp>
      <p:sp>
        <p:nvSpPr>
          <p:cNvPr id="16" name="Text 12"/>
          <p:cNvSpPr/>
          <p:nvPr/>
        </p:nvSpPr>
        <p:spPr>
          <a:xfrm>
            <a:off x="33432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5BB1E1"/>
                </a:solidFill>
                <a:latin typeface="Microsoft YaHei" pitchFamily="34" charset="0"/>
                <a:ea typeface="Microsoft YaHei" pitchFamily="34" charset="-122"/>
                <a:cs typeface="Microsoft YaHei" pitchFamily="34" charset="-120"/>
              </a:rPr>
              <a:t>信息整合</a:t>
            </a:r>
            <a:endParaRPr lang="en-US" sz="1200" dirty="0"/>
          </a:p>
        </p:txBody>
      </p:sp>
      <p:sp>
        <p:nvSpPr>
          <p:cNvPr id="17" name="Text 13"/>
          <p:cNvSpPr/>
          <p:nvPr/>
        </p:nvSpPr>
        <p:spPr>
          <a:xfrm>
            <a:off x="3543300" y="34575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多源互补，结合社交推荐与平台数据提升准确性。</a:t>
            </a:r>
            <a:endParaRPr lang="en-US" sz="1050" dirty="0"/>
          </a:p>
        </p:txBody>
      </p:sp>
      <p:sp>
        <p:nvSpPr>
          <p:cNvPr id="18" name="Text 14"/>
          <p:cNvSpPr/>
          <p:nvPr/>
        </p:nvSpPr>
        <p:spPr>
          <a:xfrm>
            <a:off x="3543300" y="43338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交叉验证，比对不同渠道信息以降低决策风险。</a:t>
            </a:r>
            <a:endParaRPr lang="en-US" sz="1050" dirty="0"/>
          </a:p>
        </p:txBody>
      </p:sp>
      <p:sp>
        <p:nvSpPr>
          <p:cNvPr id="19" name="Text 15"/>
          <p:cNvSpPr/>
          <p:nvPr/>
        </p:nvSpPr>
        <p:spPr>
          <a:xfrm>
            <a:off x="46767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615CED"/>
                </a:solidFill>
                <a:latin typeface="Microsoft YaHei" pitchFamily="34" charset="0"/>
                <a:ea typeface="Microsoft YaHei" pitchFamily="34" charset="-122"/>
                <a:cs typeface="Microsoft YaHei" pitchFamily="34" charset="-120"/>
              </a:rPr>
              <a:t>线上协同</a:t>
            </a:r>
            <a:endParaRPr lang="en-US" sz="1200" dirty="0"/>
          </a:p>
        </p:txBody>
      </p:sp>
      <p:sp>
        <p:nvSpPr>
          <p:cNvPr id="20" name="Text 16"/>
          <p:cNvSpPr/>
          <p:nvPr/>
        </p:nvSpPr>
        <p:spPr>
          <a:xfrm>
            <a:off x="4876800" y="34575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云端共享，多人协作编辑行程便于团队出游。</a:t>
            </a:r>
            <a:endParaRPr lang="en-US" sz="1050" dirty="0"/>
          </a:p>
        </p:txBody>
      </p:sp>
      <p:sp>
        <p:nvSpPr>
          <p:cNvPr id="21" name="Text 17"/>
          <p:cNvSpPr/>
          <p:nvPr/>
        </p:nvSpPr>
        <p:spPr>
          <a:xfrm>
            <a:off x="4876800" y="412432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即时更新，动态调整计划应对天气或突发情况。</a:t>
            </a:r>
            <a:endParaRPr lang="en-US" sz="1050" dirty="0"/>
          </a:p>
        </p:txBody>
      </p:sp>
      <p:sp>
        <p:nvSpPr>
          <p:cNvPr id="22" name="Text 18"/>
          <p:cNvSpPr/>
          <p:nvPr/>
        </p:nvSpPr>
        <p:spPr>
          <a:xfrm>
            <a:off x="4876800" y="47910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资源对接，直接在平台预订门票、住宿与交通。</a:t>
            </a:r>
            <a:endParaRPr lang="en-US" sz="1050" dirty="0"/>
          </a:p>
        </p:txBody>
      </p:sp>
      <p:sp>
        <p:nvSpPr>
          <p:cNvPr id="23" name="Text 19"/>
          <p:cNvSpPr/>
          <p:nvPr/>
        </p:nvSpPr>
        <p:spPr>
          <a:xfrm>
            <a:off x="60102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5BB1E1"/>
                </a:solidFill>
                <a:latin typeface="Microsoft YaHei" pitchFamily="34" charset="0"/>
                <a:ea typeface="Microsoft YaHei" pitchFamily="34" charset="-122"/>
                <a:cs typeface="Microsoft YaHei" pitchFamily="34" charset="-120"/>
              </a:rPr>
              <a:t>线下体验</a:t>
            </a:r>
            <a:endParaRPr lang="en-US" sz="1200" dirty="0"/>
          </a:p>
        </p:txBody>
      </p:sp>
      <p:sp>
        <p:nvSpPr>
          <p:cNvPr id="24" name="Text 20"/>
          <p:cNvSpPr/>
          <p:nvPr/>
        </p:nvSpPr>
        <p:spPr>
          <a:xfrm>
            <a:off x="6210300" y="3457575"/>
            <a:ext cx="1009650" cy="6667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实地反馈，现场感受驱动后续行程灵活调整。</a:t>
            </a:r>
            <a:endParaRPr lang="en-US" sz="1050" dirty="0"/>
          </a:p>
        </p:txBody>
      </p:sp>
      <p:sp>
        <p:nvSpPr>
          <p:cNvPr id="25" name="Text 21"/>
          <p:cNvSpPr/>
          <p:nvPr/>
        </p:nvSpPr>
        <p:spPr>
          <a:xfrm>
            <a:off x="6210300" y="412432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人际互动，与当地人交流获取隐藏玩法与小众景点。</a:t>
            </a:r>
            <a:endParaRPr lang="en-US" sz="1050" dirty="0"/>
          </a:p>
        </p:txBody>
      </p:sp>
      <p:sp>
        <p:nvSpPr>
          <p:cNvPr id="26" name="Text 22"/>
          <p:cNvSpPr/>
          <p:nvPr/>
        </p:nvSpPr>
        <p:spPr>
          <a:xfrm>
            <a:off x="7343775" y="3128962"/>
            <a:ext cx="1104900" cy="247650"/>
          </a:xfrm>
          <a:prstGeom prst="rect">
            <a:avLst/>
          </a:prstGeom>
          <a:noFill/>
          <a:ln/>
        </p:spPr>
        <p:txBody>
          <a:bodyPr vert="horz" wrap="square" lIns="0" tIns="0" rIns="0" bIns="0" rtlCol="0" anchor="ctr"/>
          <a:lstStyle/>
          <a:p>
            <a:pPr marL="0" indent="0" algn="ctr">
              <a:lnSpc>
                <a:spcPts val="1200"/>
              </a:lnSpc>
              <a:buNone/>
            </a:pPr>
            <a:r>
              <a:rPr lang="en-US" sz="1200" b="1" dirty="0">
                <a:solidFill>
                  <a:srgbClr val="615CED"/>
                </a:solidFill>
                <a:latin typeface="Microsoft YaHei" pitchFamily="34" charset="0"/>
                <a:ea typeface="Microsoft YaHei" pitchFamily="34" charset="-122"/>
                <a:cs typeface="Microsoft YaHei" pitchFamily="34" charset="-120"/>
              </a:rPr>
              <a:t>信任机制</a:t>
            </a:r>
            <a:endParaRPr lang="en-US" sz="1200" dirty="0"/>
          </a:p>
        </p:txBody>
      </p:sp>
      <p:sp>
        <p:nvSpPr>
          <p:cNvPr id="27" name="Text 23"/>
          <p:cNvSpPr/>
          <p:nvPr/>
        </p:nvSpPr>
        <p:spPr>
          <a:xfrm>
            <a:off x="7543800" y="34575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熟人优先，用户更倾向采纳好友的真实经历建议。</a:t>
            </a:r>
            <a:endParaRPr lang="en-US" sz="1050" dirty="0"/>
          </a:p>
        </p:txBody>
      </p:sp>
      <p:sp>
        <p:nvSpPr>
          <p:cNvPr id="28" name="Text 24"/>
          <p:cNvSpPr/>
          <p:nvPr/>
        </p:nvSpPr>
        <p:spPr>
          <a:xfrm>
            <a:off x="7543800" y="4333875"/>
            <a:ext cx="1009650" cy="8763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评价筛选，依赖高信誉用户和大量评论的数据支撑。</a:t>
            </a:r>
            <a:endParaRPr lang="en-US" sz="105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a:ln/>
        </p:spPr>
        <p:txBody>
          <a:bodyPr vert="horz" wrap="square" lIns="0" tIns="0" rIns="0" bIns="0" rtlCol="0" anchor="ctr"/>
          <a:lstStyle/>
          <a:p>
            <a:pPr marL="0" indent="0" algn="l">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关键功能需求与优先级排序</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zh-CN" altLang="en-US"/>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697FFF"/>
                </a:solidFill>
                <a:latin typeface="Microsoft YaHei" pitchFamily="34" charset="0"/>
                <a:ea typeface="Microsoft YaHei" pitchFamily="34" charset="-122"/>
                <a:cs typeface="Microsoft YaHei" pitchFamily="34" charset="-120"/>
              </a:rPr>
              <a:t>03</a:t>
            </a:r>
            <a:endParaRPr lang="en-US" sz="225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4B252-F242-A5F4-6D15-9696935FDE93}"/>
            </a:ext>
          </a:extLst>
        </p:cNvPr>
        <p:cNvGrpSpPr/>
        <p:nvPr/>
      </p:nvGrpSpPr>
      <p:grpSpPr>
        <a:xfrm>
          <a:off x="0" y="0"/>
          <a:ext cx="0" cy="0"/>
          <a:chOff x="0" y="0"/>
          <a:chExt cx="0" cy="0"/>
        </a:xfrm>
      </p:grpSpPr>
      <p:sp>
        <p:nvSpPr>
          <p:cNvPr id="2" name="Shape 0">
            <a:extLst>
              <a:ext uri="{FF2B5EF4-FFF2-40B4-BE49-F238E27FC236}">
                <a16:creationId xmlns:a16="http://schemas.microsoft.com/office/drawing/2014/main" id="{5CA9B3FC-B5BB-879B-4D38-1F433CD3C7B6}"/>
              </a:ext>
            </a:extLst>
          </p:cNvPr>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a:extLst>
              <a:ext uri="{FF2B5EF4-FFF2-40B4-BE49-F238E27FC236}">
                <a16:creationId xmlns:a16="http://schemas.microsoft.com/office/drawing/2014/main" id="{8E23AF44-6E91-E8C8-29A0-58111284C7EC}"/>
              </a:ext>
            </a:extLst>
          </p:cNvPr>
          <p:cNvPicPr>
            <a:picLocks noChangeAspect="1"/>
          </p:cNvPicPr>
          <p:nvPr/>
        </p:nvPicPr>
        <p:blipFill>
          <a:blip r:embed="rId3"/>
          <a:srcRect l="6" r="6"/>
          <a:stretch/>
        </p:blipFill>
        <p:spPr>
          <a:xfrm>
            <a:off x="0" y="0"/>
            <a:ext cx="9144000" cy="5143500"/>
          </a:xfrm>
          <a:prstGeom prst="rect">
            <a:avLst/>
          </a:prstGeom>
        </p:spPr>
      </p:pic>
      <p:sp>
        <p:nvSpPr>
          <p:cNvPr id="4" name="Text 1">
            <a:extLst>
              <a:ext uri="{FF2B5EF4-FFF2-40B4-BE49-F238E27FC236}">
                <a16:creationId xmlns:a16="http://schemas.microsoft.com/office/drawing/2014/main" id="{C2A478E6-91E3-B6A0-97E7-57787414764A}"/>
              </a:ext>
            </a:extLst>
          </p:cNvPr>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个性化推荐整体兴趣评分达3.63（满分5），接受度较高</a:t>
            </a:r>
            <a:endParaRPr lang="en-US" sz="2250" dirty="0"/>
          </a:p>
        </p:txBody>
      </p:sp>
      <p:sp>
        <p:nvSpPr>
          <p:cNvPr id="5" name="Text 2">
            <a:extLst>
              <a:ext uri="{FF2B5EF4-FFF2-40B4-BE49-F238E27FC236}">
                <a16:creationId xmlns:a16="http://schemas.microsoft.com/office/drawing/2014/main" id="{9FAC7AC2-255E-3EA3-4B27-BA29F5DA7203}"/>
              </a:ext>
            </a:extLst>
          </p:cNvPr>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6" name="Text 3">
            <a:extLst>
              <a:ext uri="{FF2B5EF4-FFF2-40B4-BE49-F238E27FC236}">
                <a16:creationId xmlns:a16="http://schemas.microsoft.com/office/drawing/2014/main" id="{D97449F3-AA62-2837-7A3F-F256A6ED921A}"/>
              </a:ext>
            </a:extLst>
          </p:cNvPr>
          <p:cNvSpPr/>
          <p:nvPr/>
        </p:nvSpPr>
        <p:spPr>
          <a:xfrm>
            <a:off x="5402580" y="1217295"/>
            <a:ext cx="2413000" cy="209550"/>
          </a:xfrm>
          <a:prstGeom prst="rect">
            <a:avLst/>
          </a:prstGeom>
          <a:noFill/>
          <a:ln/>
        </p:spPr>
        <p:txBody>
          <a:bodyPr vert="horz" wrap="square" lIns="0" tIns="0" rIns="0" bIns="0" rtlCol="0" anchor="ctr"/>
          <a:lstStyle/>
          <a:p>
            <a:pPr marL="0" indent="0" algn="l">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兴趣水平分布</a:t>
            </a:r>
            <a:endParaRPr lang="en-US" sz="1600" dirty="0"/>
          </a:p>
        </p:txBody>
      </p:sp>
      <p:sp>
        <p:nvSpPr>
          <p:cNvPr id="7" name="Text 4">
            <a:extLst>
              <a:ext uri="{FF2B5EF4-FFF2-40B4-BE49-F238E27FC236}">
                <a16:creationId xmlns:a16="http://schemas.microsoft.com/office/drawing/2014/main" id="{9E0EDE40-BB8A-32BE-F92E-FE3B9A7213F0}"/>
              </a:ext>
            </a:extLst>
          </p:cNvPr>
          <p:cNvSpPr/>
          <p:nvPr/>
        </p:nvSpPr>
        <p:spPr>
          <a:xfrm>
            <a:off x="5402580" y="1666875"/>
            <a:ext cx="2413000" cy="419100"/>
          </a:xfrm>
          <a:prstGeom prst="rect">
            <a:avLst/>
          </a:prstGeom>
          <a:noFill/>
          <a:ln/>
        </p:spPr>
        <p:txBody>
          <a:bodyPr vert="horz" wrap="square" lIns="0" tIns="0" rIns="0" bIns="0" rtlCol="0" anchor="ctr"/>
          <a:lstStyle/>
          <a:p>
            <a:pPr marL="0" indent="0" algn="l">
              <a:lnSpc>
                <a:spcPts val="1650"/>
              </a:lnSpc>
              <a:buNone/>
            </a:pPr>
            <a:r>
              <a:rPr lang="en-US" sz="1200" b="1" dirty="0">
                <a:solidFill>
                  <a:srgbClr val="666666"/>
                </a:solidFill>
                <a:latin typeface="Microsoft YaHei" pitchFamily="34" charset="0"/>
                <a:ea typeface="Microsoft YaHei" pitchFamily="34" charset="-122"/>
                <a:cs typeface="Microsoft YaHei" pitchFamily="34" charset="-120"/>
              </a:rPr>
              <a:t>仅11.11%用户不感兴趣，超七成认为比较或非常感兴趣，接受度基础良好。</a:t>
            </a:r>
            <a:endParaRPr lang="en-US" sz="1200" dirty="0"/>
          </a:p>
        </p:txBody>
      </p:sp>
      <p:sp>
        <p:nvSpPr>
          <p:cNvPr id="8" name="Text 5">
            <a:extLst>
              <a:ext uri="{FF2B5EF4-FFF2-40B4-BE49-F238E27FC236}">
                <a16:creationId xmlns:a16="http://schemas.microsoft.com/office/drawing/2014/main" id="{78BDFFC1-0F58-810E-94DB-8A7C072C783D}"/>
              </a:ext>
            </a:extLst>
          </p:cNvPr>
          <p:cNvSpPr/>
          <p:nvPr/>
        </p:nvSpPr>
        <p:spPr>
          <a:xfrm>
            <a:off x="5402580" y="2581275"/>
            <a:ext cx="2413000" cy="209550"/>
          </a:xfrm>
          <a:prstGeom prst="rect">
            <a:avLst/>
          </a:prstGeom>
          <a:noFill/>
          <a:ln/>
        </p:spPr>
        <p:txBody>
          <a:bodyPr vert="horz" wrap="square" lIns="0" tIns="0" rIns="0" bIns="0" rtlCol="0" anchor="ctr"/>
          <a:lstStyle/>
          <a:p>
            <a:pPr marL="0" indent="0" algn="l">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平均评分表现</a:t>
            </a:r>
            <a:endParaRPr lang="en-US" sz="1600" dirty="0"/>
          </a:p>
        </p:txBody>
      </p:sp>
      <p:sp>
        <p:nvSpPr>
          <p:cNvPr id="9" name="Text 6">
            <a:extLst>
              <a:ext uri="{FF2B5EF4-FFF2-40B4-BE49-F238E27FC236}">
                <a16:creationId xmlns:a16="http://schemas.microsoft.com/office/drawing/2014/main" id="{E1FCBC26-83F9-6D81-A75C-DE47EC2EC3F3}"/>
              </a:ext>
            </a:extLst>
          </p:cNvPr>
          <p:cNvSpPr/>
          <p:nvPr/>
        </p:nvSpPr>
        <p:spPr>
          <a:xfrm>
            <a:off x="5402580" y="2932614"/>
            <a:ext cx="2413000" cy="419100"/>
          </a:xfrm>
          <a:prstGeom prst="rect">
            <a:avLst/>
          </a:prstGeom>
          <a:noFill/>
          <a:ln/>
        </p:spPr>
        <p:txBody>
          <a:bodyPr vert="horz" wrap="square" lIns="0" tIns="0" rIns="0" bIns="0" rtlCol="0" anchor="ctr"/>
          <a:lstStyle/>
          <a:p>
            <a:pPr marL="0" indent="0" algn="l">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个性化推荐功能获3.63分（满分5），具备较强用户吸引力。</a:t>
            </a:r>
            <a:endParaRPr lang="en-US" sz="1050" dirty="0"/>
          </a:p>
        </p:txBody>
      </p:sp>
      <p:sp>
        <p:nvSpPr>
          <p:cNvPr id="10" name="Text 7">
            <a:extLst>
              <a:ext uri="{FF2B5EF4-FFF2-40B4-BE49-F238E27FC236}">
                <a16:creationId xmlns:a16="http://schemas.microsoft.com/office/drawing/2014/main" id="{6FC14BC9-9522-E3B1-BA79-47409A5E7F60}"/>
              </a:ext>
            </a:extLst>
          </p:cNvPr>
          <p:cNvSpPr/>
          <p:nvPr/>
        </p:nvSpPr>
        <p:spPr>
          <a:xfrm>
            <a:off x="5402580" y="3630863"/>
            <a:ext cx="2413000" cy="209550"/>
          </a:xfrm>
          <a:prstGeom prst="rect">
            <a:avLst/>
          </a:prstGeom>
          <a:noFill/>
          <a:ln/>
        </p:spPr>
        <p:txBody>
          <a:bodyPr vert="horz" wrap="square" lIns="0" tIns="0" rIns="0" bIns="0" rtlCol="0" anchor="ctr"/>
          <a:lstStyle/>
          <a:p>
            <a:pPr marL="0" indent="0" algn="l">
              <a:lnSpc>
                <a:spcPts val="1650"/>
              </a:lnSpc>
              <a:buNone/>
            </a:pPr>
            <a:r>
              <a:rPr lang="en-US" sz="1600" b="1" dirty="0">
                <a:solidFill>
                  <a:srgbClr val="333333"/>
                </a:solidFill>
                <a:latin typeface="Microsoft YaHei" pitchFamily="34" charset="0"/>
                <a:ea typeface="Microsoft YaHei" pitchFamily="34" charset="-122"/>
                <a:cs typeface="Microsoft YaHei" pitchFamily="34" charset="-120"/>
              </a:rPr>
              <a:t>核心兴趣驱动</a:t>
            </a:r>
            <a:endParaRPr lang="en-US" sz="1600" dirty="0"/>
          </a:p>
        </p:txBody>
      </p:sp>
      <p:sp>
        <p:nvSpPr>
          <p:cNvPr id="11" name="Text 8">
            <a:extLst>
              <a:ext uri="{FF2B5EF4-FFF2-40B4-BE49-F238E27FC236}">
                <a16:creationId xmlns:a16="http://schemas.microsoft.com/office/drawing/2014/main" id="{D16B4572-8837-501E-CF95-71276BED49F4}"/>
              </a:ext>
            </a:extLst>
          </p:cNvPr>
          <p:cNvSpPr/>
          <p:nvPr/>
        </p:nvSpPr>
        <p:spPr>
          <a:xfrm>
            <a:off x="5402580" y="4072856"/>
            <a:ext cx="2413000" cy="419100"/>
          </a:xfrm>
          <a:prstGeom prst="rect">
            <a:avLst/>
          </a:prstGeom>
          <a:noFill/>
          <a:ln/>
        </p:spPr>
        <p:txBody>
          <a:bodyPr vert="horz" wrap="square" lIns="0" tIns="0" rIns="0" bIns="0" rtlCol="0" anchor="ctr"/>
          <a:lstStyle/>
          <a:p>
            <a:pPr marL="0" indent="0" algn="l">
              <a:lnSpc>
                <a:spcPts val="1650"/>
              </a:lnSpc>
              <a:buNone/>
            </a:pPr>
            <a:r>
              <a:rPr lang="en-US" sz="1050" b="1" dirty="0">
                <a:solidFill>
                  <a:srgbClr val="666666"/>
                </a:solidFill>
                <a:latin typeface="Microsoft YaHei" pitchFamily="34" charset="0"/>
                <a:ea typeface="Microsoft YaHei" pitchFamily="34" charset="-122"/>
                <a:cs typeface="Microsoft YaHei" pitchFamily="34" charset="-120"/>
              </a:rPr>
              <a:t>“</a:t>
            </a:r>
            <a:r>
              <a:rPr lang="en-US" sz="1200" b="1" dirty="0">
                <a:solidFill>
                  <a:srgbClr val="666666"/>
                </a:solidFill>
                <a:latin typeface="Microsoft YaHei" pitchFamily="34" charset="0"/>
                <a:ea typeface="Microsoft YaHei" pitchFamily="34" charset="-122"/>
                <a:cs typeface="Microsoft YaHei" pitchFamily="34" charset="-120"/>
              </a:rPr>
              <a:t>比较感兴趣”与“非常感兴趣”合计占比60.32%，需求明确。</a:t>
            </a:r>
            <a:endParaRPr lang="en-US" sz="1050" dirty="0"/>
          </a:p>
        </p:txBody>
      </p:sp>
      <p:pic>
        <p:nvPicPr>
          <p:cNvPr id="13" name="图片 12">
            <a:extLst>
              <a:ext uri="{FF2B5EF4-FFF2-40B4-BE49-F238E27FC236}">
                <a16:creationId xmlns:a16="http://schemas.microsoft.com/office/drawing/2014/main" id="{E8531BE5-F24D-DFF7-BD59-7F35436B17A9}"/>
              </a:ext>
            </a:extLst>
          </p:cNvPr>
          <p:cNvPicPr>
            <a:picLocks noChangeAspect="1"/>
          </p:cNvPicPr>
          <p:nvPr/>
        </p:nvPicPr>
        <p:blipFill>
          <a:blip r:embed="rId4"/>
          <a:stretch>
            <a:fillRect/>
          </a:stretch>
        </p:blipFill>
        <p:spPr>
          <a:xfrm>
            <a:off x="403860" y="1007745"/>
            <a:ext cx="4389120" cy="3847835"/>
          </a:xfrm>
          <a:prstGeom prst="rect">
            <a:avLst/>
          </a:prstGeom>
        </p:spPr>
      </p:pic>
    </p:spTree>
    <p:extLst>
      <p:ext uri="{BB962C8B-B14F-4D97-AF65-F5344CB8AC3E}">
        <p14:creationId xmlns:p14="http://schemas.microsoft.com/office/powerpoint/2010/main" val="261428175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pic>
        <p:nvPicPr>
          <p:cNvPr id="4" name="Image 1" descr="preencoded.png"/>
          <p:cNvPicPr>
            <a:picLocks noChangeAspect="1"/>
          </p:cNvPicPr>
          <p:nvPr/>
        </p:nvPicPr>
        <p:blipFill>
          <a:blip r:embed="rId4"/>
          <a:srcRect t="16152" b="16152"/>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景点门票/酒店预订、智能路线规划等功能关注度超70%</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sp>
        <p:nvSpPr>
          <p:cNvPr id="8" name="Text 3"/>
          <p:cNvSpPr/>
          <p:nvPr/>
        </p:nvSpPr>
        <p:spPr>
          <a:xfrm>
            <a:off x="5608871" y="1580197"/>
            <a:ext cx="2076301" cy="252413"/>
          </a:xfrm>
          <a:prstGeom prst="rect">
            <a:avLst/>
          </a:prstGeom>
          <a:noFill/>
          <a:ln/>
        </p:spPr>
        <p:txBody>
          <a:bodyPr vert="horz" wrap="square" lIns="0" tIns="0" rIns="0" bIns="0" rtlCol="0" anchor="ctr"/>
          <a:lstStyle/>
          <a:p>
            <a:pPr marL="0" indent="0" algn="l">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预订功能刚需</a:t>
            </a:r>
            <a:endParaRPr lang="en-US" sz="1600" dirty="0"/>
          </a:p>
        </p:txBody>
      </p:sp>
      <p:sp>
        <p:nvSpPr>
          <p:cNvPr id="9" name="Text 4"/>
          <p:cNvSpPr/>
          <p:nvPr/>
        </p:nvSpPr>
        <p:spPr>
          <a:xfrm>
            <a:off x="5608871" y="2035968"/>
            <a:ext cx="2076301" cy="457200"/>
          </a:xfrm>
          <a:prstGeom prst="rect">
            <a:avLst/>
          </a:prstGeom>
          <a:noFill/>
          <a:ln/>
        </p:spPr>
        <p:txBody>
          <a:bodyPr vert="horz" wrap="square" lIns="0" tIns="0" rIns="0" bIns="0" rtlCol="0" anchor="ctr"/>
          <a:lstStyle/>
          <a:p>
            <a:pPr marL="0" indent="0" algn="l">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79.37%用户关注景点门票与酒店预订，是核心基础功能。</a:t>
            </a:r>
            <a:endParaRPr lang="en-US" sz="1200" dirty="0"/>
          </a:p>
        </p:txBody>
      </p:sp>
      <p:sp>
        <p:nvSpPr>
          <p:cNvPr id="11" name="Text 5"/>
          <p:cNvSpPr/>
          <p:nvPr/>
        </p:nvSpPr>
        <p:spPr>
          <a:xfrm>
            <a:off x="5608870" y="2745581"/>
            <a:ext cx="2076301" cy="252413"/>
          </a:xfrm>
          <a:prstGeom prst="rect">
            <a:avLst/>
          </a:prstGeom>
          <a:noFill/>
          <a:ln/>
        </p:spPr>
        <p:txBody>
          <a:bodyPr vert="horz" wrap="square" lIns="0" tIns="0" rIns="0" bIns="0" rtlCol="0" anchor="ctr"/>
          <a:lstStyle/>
          <a:p>
            <a:pPr marL="0" indent="0" algn="l">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智能路线高需</a:t>
            </a:r>
            <a:endParaRPr lang="en-US" sz="1600" dirty="0"/>
          </a:p>
        </p:txBody>
      </p:sp>
      <p:sp>
        <p:nvSpPr>
          <p:cNvPr id="12" name="Text 6"/>
          <p:cNvSpPr/>
          <p:nvPr/>
        </p:nvSpPr>
        <p:spPr>
          <a:xfrm>
            <a:off x="5608871" y="3157538"/>
            <a:ext cx="2076301" cy="457200"/>
          </a:xfrm>
          <a:prstGeom prst="rect">
            <a:avLst/>
          </a:prstGeom>
          <a:noFill/>
          <a:ln/>
        </p:spPr>
        <p:txBody>
          <a:bodyPr vert="horz" wrap="square" lIns="0" tIns="0" rIns="0" bIns="0" rtlCol="0" anchor="ctr"/>
          <a:lstStyle/>
          <a:p>
            <a:pPr marL="0" indent="0" algn="l">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73.02%用户重视智能路线规划，提升行程效率的关键。</a:t>
            </a:r>
            <a:endParaRPr lang="en-US" sz="1200" dirty="0"/>
          </a:p>
        </p:txBody>
      </p:sp>
      <p:sp>
        <p:nvSpPr>
          <p:cNvPr id="14" name="Text 7"/>
          <p:cNvSpPr/>
          <p:nvPr/>
        </p:nvSpPr>
        <p:spPr>
          <a:xfrm>
            <a:off x="5608871" y="3900488"/>
            <a:ext cx="2076301" cy="252413"/>
          </a:xfrm>
          <a:prstGeom prst="rect">
            <a:avLst/>
          </a:prstGeom>
          <a:noFill/>
          <a:ln/>
        </p:spPr>
        <p:txBody>
          <a:bodyPr vert="horz" wrap="square" lIns="0" tIns="0" rIns="0" bIns="0" rtlCol="0" anchor="ctr"/>
          <a:lstStyle/>
          <a:p>
            <a:pPr marL="0" indent="0" algn="l">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信息实时性强</a:t>
            </a:r>
            <a:endParaRPr lang="en-US" sz="1600" dirty="0"/>
          </a:p>
        </p:txBody>
      </p:sp>
      <p:sp>
        <p:nvSpPr>
          <p:cNvPr id="15" name="Text 8"/>
          <p:cNvSpPr/>
          <p:nvPr/>
        </p:nvSpPr>
        <p:spPr>
          <a:xfrm>
            <a:off x="5608871" y="4350543"/>
            <a:ext cx="2076301" cy="457200"/>
          </a:xfrm>
          <a:prstGeom prst="rect">
            <a:avLst/>
          </a:prstGeom>
          <a:noFill/>
          <a:ln/>
        </p:spPr>
        <p:txBody>
          <a:bodyPr vert="horz" wrap="square" lIns="0" tIns="0" rIns="0" bIns="0" rtlCol="0" anchor="ctr"/>
          <a:lstStyle/>
          <a:p>
            <a:pPr marL="0" indent="0" algn="l">
              <a:lnSpc>
                <a:spcPts val="1650"/>
              </a:lnSpc>
              <a:buNone/>
            </a:pPr>
            <a:r>
              <a:rPr lang="en-US" sz="1200" dirty="0">
                <a:solidFill>
                  <a:srgbClr val="666666"/>
                </a:solidFill>
                <a:latin typeface="Microsoft YaHei" pitchFamily="34" charset="0"/>
                <a:ea typeface="Microsoft YaHei" pitchFamily="34" charset="-122"/>
                <a:cs typeface="Microsoft YaHei" pitchFamily="34" charset="-120"/>
              </a:rPr>
              <a:t>71.43%用户依赖实时交通与天气信息，保障出行顺畅。</a:t>
            </a:r>
            <a:endParaRPr lang="en-US" sz="1200" dirty="0"/>
          </a:p>
        </p:txBody>
      </p:sp>
      <p:pic>
        <p:nvPicPr>
          <p:cNvPr id="19" name="图片 18">
            <a:extLst>
              <a:ext uri="{FF2B5EF4-FFF2-40B4-BE49-F238E27FC236}">
                <a16:creationId xmlns:a16="http://schemas.microsoft.com/office/drawing/2014/main" id="{F46AA89B-2525-5AF4-8A4A-19411E84B3B8}"/>
              </a:ext>
            </a:extLst>
          </p:cNvPr>
          <p:cNvPicPr>
            <a:picLocks noChangeAspect="1"/>
          </p:cNvPicPr>
          <p:nvPr/>
        </p:nvPicPr>
        <p:blipFill>
          <a:blip r:embed="rId5"/>
          <a:stretch>
            <a:fillRect/>
          </a:stretch>
        </p:blipFill>
        <p:spPr>
          <a:xfrm>
            <a:off x="745004" y="1322429"/>
            <a:ext cx="4316983" cy="3794401"/>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sp>
        <p:nvSpPr>
          <p:cNvPr id="4" name="Text 1"/>
          <p:cNvSpPr/>
          <p:nvPr/>
        </p:nvSpPr>
        <p:spPr>
          <a:xfrm>
            <a:off x="571500" y="507445"/>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实时交通与天气信息被列为高频刚需功能</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2015014"/>
            <a:ext cx="8382000" cy="2138363"/>
          </a:xfrm>
          <a:prstGeom prst="rect">
            <a:avLst/>
          </a:prstGeom>
        </p:spPr>
      </p:pic>
      <p:sp>
        <p:nvSpPr>
          <p:cNvPr id="7" name="Text 3"/>
          <p:cNvSpPr/>
          <p:nvPr/>
        </p:nvSpPr>
        <p:spPr>
          <a:xfrm>
            <a:off x="1766888" y="2085975"/>
            <a:ext cx="266700" cy="304800"/>
          </a:xfrm>
          <a:prstGeom prst="rect">
            <a:avLst/>
          </a:prstGeom>
          <a:noFill/>
          <a:ln/>
        </p:spPr>
        <p:txBody>
          <a:bodyPr vert="horz" wrap="square" lIns="0" tIns="0" rIns="0" bIns="0" rtlCol="0" anchor="ctr"/>
          <a:lstStyle/>
          <a:p>
            <a:pPr marL="0" indent="0" algn="ctr">
              <a:lnSpc>
                <a:spcPts val="2100"/>
              </a:lnSpc>
              <a:buNone/>
            </a:pPr>
            <a:r>
              <a:rPr lang="en-US" sz="1500" b="1" dirty="0">
                <a:solidFill>
                  <a:srgbClr val="615CED"/>
                </a:solidFill>
                <a:latin typeface="Microsoft YaHei" pitchFamily="34" charset="0"/>
                <a:ea typeface="Microsoft YaHei" pitchFamily="34" charset="-122"/>
                <a:cs typeface="Microsoft YaHei" pitchFamily="34" charset="-120"/>
              </a:rPr>
              <a:t>01</a:t>
            </a:r>
            <a:endParaRPr lang="en-US" sz="1500" dirty="0"/>
          </a:p>
        </p:txBody>
      </p:sp>
      <p:sp>
        <p:nvSpPr>
          <p:cNvPr id="8" name="Text 4"/>
          <p:cNvSpPr/>
          <p:nvPr/>
        </p:nvSpPr>
        <p:spPr>
          <a:xfrm>
            <a:off x="571500" y="2605564"/>
            <a:ext cx="1628775" cy="252413"/>
          </a:xfrm>
          <a:prstGeom prst="rect">
            <a:avLst/>
          </a:prstGeom>
          <a:noFill/>
          <a:ln/>
        </p:spPr>
        <p:txBody>
          <a:bodyPr vert="horz" wrap="square" lIns="0" tIns="0" rIns="0" bIns="0" rtlCol="0" anchor="ctr"/>
          <a:lstStyle/>
          <a:p>
            <a:pPr marL="0" indent="0" algn="ct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核心功能定位</a:t>
            </a:r>
            <a:endParaRPr lang="en-US" sz="1600" dirty="0"/>
          </a:p>
        </p:txBody>
      </p:sp>
      <p:sp>
        <p:nvSpPr>
          <p:cNvPr id="9" name="Text 5"/>
          <p:cNvSpPr/>
          <p:nvPr/>
        </p:nvSpPr>
        <p:spPr>
          <a:xfrm>
            <a:off x="597932" y="3105150"/>
            <a:ext cx="1628775" cy="1295400"/>
          </a:xfrm>
          <a:prstGeom prst="rect">
            <a:avLst/>
          </a:prstGeom>
          <a:noFill/>
          <a:ln/>
        </p:spPr>
        <p:txBody>
          <a:bodyPr vert="horz" wrap="square" lIns="0" tIns="0" rIns="0" bIns="0" rtlCol="0" anchor="ctr"/>
          <a:lstStyle/>
          <a:p>
            <a:pPr marL="0" indent="0" algn="ctr">
              <a:lnSpc>
                <a:spcPts val="1650"/>
              </a:lnSpc>
              <a:buNone/>
            </a:pPr>
            <a:r>
              <a:rPr lang="en-US" sz="1400" dirty="0">
                <a:solidFill>
                  <a:srgbClr val="666666"/>
                </a:solidFill>
                <a:latin typeface="Microsoft YaHei" pitchFamily="34" charset="0"/>
                <a:ea typeface="Microsoft YaHei" pitchFamily="34" charset="-122"/>
                <a:cs typeface="Microsoft YaHei" pitchFamily="34" charset="-120"/>
              </a:rPr>
              <a:t>实时交通与天气信息成为用户关注的第三大核心功能，需求高达71.43%。该功能在出行类App中具有重要地位。高频使用体现其刚需属性。</a:t>
            </a:r>
            <a:endParaRPr lang="en-US" sz="1400" dirty="0"/>
          </a:p>
        </p:txBody>
      </p:sp>
      <p:sp>
        <p:nvSpPr>
          <p:cNvPr id="10" name="Text 6"/>
          <p:cNvSpPr/>
          <p:nvPr/>
        </p:nvSpPr>
        <p:spPr>
          <a:xfrm>
            <a:off x="3548062" y="2085975"/>
            <a:ext cx="266700" cy="304800"/>
          </a:xfrm>
          <a:prstGeom prst="rect">
            <a:avLst/>
          </a:prstGeom>
          <a:noFill/>
          <a:ln/>
        </p:spPr>
        <p:txBody>
          <a:bodyPr vert="horz" wrap="square" lIns="0" tIns="0" rIns="0" bIns="0" rtlCol="0" anchor="ctr"/>
          <a:lstStyle/>
          <a:p>
            <a:pPr marL="0" indent="0" algn="ctr">
              <a:lnSpc>
                <a:spcPts val="2100"/>
              </a:lnSpc>
              <a:buNone/>
            </a:pPr>
            <a:r>
              <a:rPr lang="en-US" sz="1500" b="1" dirty="0">
                <a:solidFill>
                  <a:srgbClr val="5BB1E1"/>
                </a:solidFill>
                <a:latin typeface="Microsoft YaHei" pitchFamily="34" charset="0"/>
                <a:ea typeface="Microsoft YaHei" pitchFamily="34" charset="-122"/>
                <a:cs typeface="Microsoft YaHei" pitchFamily="34" charset="-120"/>
              </a:rPr>
              <a:t>02</a:t>
            </a:r>
            <a:endParaRPr lang="en-US" sz="1500" dirty="0"/>
          </a:p>
        </p:txBody>
      </p:sp>
      <p:sp>
        <p:nvSpPr>
          <p:cNvPr id="11" name="Text 7"/>
          <p:cNvSpPr/>
          <p:nvPr/>
        </p:nvSpPr>
        <p:spPr>
          <a:xfrm>
            <a:off x="2686049" y="2605564"/>
            <a:ext cx="1628775" cy="252413"/>
          </a:xfrm>
          <a:prstGeom prst="rect">
            <a:avLst/>
          </a:prstGeom>
          <a:noFill/>
          <a:ln/>
        </p:spPr>
        <p:txBody>
          <a:bodyPr vert="horz" wrap="square" lIns="0" tIns="0" rIns="0" bIns="0" rtlCol="0" anchor="ctr"/>
          <a:lstStyle/>
          <a:p>
            <a:pPr marL="0" indent="0" algn="ct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影响出行决策</a:t>
            </a:r>
            <a:endParaRPr lang="en-US" sz="1600" dirty="0"/>
          </a:p>
        </p:txBody>
      </p:sp>
      <p:sp>
        <p:nvSpPr>
          <p:cNvPr id="12" name="Text 8"/>
          <p:cNvSpPr/>
          <p:nvPr/>
        </p:nvSpPr>
        <p:spPr>
          <a:xfrm>
            <a:off x="2776536" y="3190399"/>
            <a:ext cx="1628775" cy="1085850"/>
          </a:xfrm>
          <a:prstGeom prst="rect">
            <a:avLst/>
          </a:prstGeom>
          <a:noFill/>
          <a:ln/>
        </p:spPr>
        <p:txBody>
          <a:bodyPr vert="horz" wrap="square" lIns="0" tIns="0" rIns="0" bIns="0" rtlCol="0" anchor="ctr"/>
          <a:lstStyle/>
          <a:p>
            <a:pPr marL="0" indent="0" algn="ctr">
              <a:lnSpc>
                <a:spcPts val="1650"/>
              </a:lnSpc>
              <a:buNone/>
            </a:pPr>
            <a:r>
              <a:rPr lang="en-US" sz="1400" dirty="0">
                <a:solidFill>
                  <a:srgbClr val="666666"/>
                </a:solidFill>
                <a:latin typeface="Microsoft YaHei" pitchFamily="34" charset="0"/>
                <a:ea typeface="Microsoft YaHei" pitchFamily="34" charset="-122"/>
                <a:cs typeface="Microsoft YaHei" pitchFamily="34" charset="-120"/>
              </a:rPr>
              <a:t>该功能直接影响用户的行程安排与安全判断。动态信息帮助用户做出更合理的出行选择。提升决策效率与安全性。</a:t>
            </a:r>
            <a:endParaRPr lang="en-US" sz="1400" dirty="0"/>
          </a:p>
        </p:txBody>
      </p:sp>
      <p:sp>
        <p:nvSpPr>
          <p:cNvPr id="13" name="Text 9"/>
          <p:cNvSpPr/>
          <p:nvPr/>
        </p:nvSpPr>
        <p:spPr>
          <a:xfrm>
            <a:off x="5329238" y="2085975"/>
            <a:ext cx="266700" cy="304800"/>
          </a:xfrm>
          <a:prstGeom prst="rect">
            <a:avLst/>
          </a:prstGeom>
          <a:noFill/>
          <a:ln/>
        </p:spPr>
        <p:txBody>
          <a:bodyPr vert="horz" wrap="square" lIns="0" tIns="0" rIns="0" bIns="0" rtlCol="0" anchor="ctr"/>
          <a:lstStyle/>
          <a:p>
            <a:pPr marL="0" indent="0" algn="ctr">
              <a:lnSpc>
                <a:spcPts val="2100"/>
              </a:lnSpc>
              <a:buNone/>
            </a:pPr>
            <a:r>
              <a:rPr lang="en-US" sz="1500" b="1" dirty="0">
                <a:solidFill>
                  <a:srgbClr val="615CED"/>
                </a:solidFill>
                <a:latin typeface="Microsoft YaHei" pitchFamily="34" charset="0"/>
                <a:ea typeface="Microsoft YaHei" pitchFamily="34" charset="-122"/>
                <a:cs typeface="Microsoft YaHei" pitchFamily="34" charset="-120"/>
              </a:rPr>
              <a:t>03</a:t>
            </a:r>
            <a:endParaRPr lang="en-US" sz="1500" dirty="0"/>
          </a:p>
        </p:txBody>
      </p:sp>
      <p:sp>
        <p:nvSpPr>
          <p:cNvPr id="14" name="Text 10"/>
          <p:cNvSpPr/>
          <p:nvPr/>
        </p:nvSpPr>
        <p:spPr>
          <a:xfrm>
            <a:off x="4724399" y="2682955"/>
            <a:ext cx="1628775" cy="252413"/>
          </a:xfrm>
          <a:prstGeom prst="rect">
            <a:avLst/>
          </a:prstGeom>
          <a:noFill/>
          <a:ln/>
        </p:spPr>
        <p:txBody>
          <a:bodyPr vert="horz" wrap="square" lIns="0" tIns="0" rIns="0" bIns="0" rtlCol="0" anchor="ctr"/>
          <a:lstStyle/>
          <a:p>
            <a:pPr marL="0" indent="0" algn="ct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增强实用价值</a:t>
            </a:r>
            <a:endParaRPr lang="en-US" sz="1600" dirty="0"/>
          </a:p>
        </p:txBody>
      </p:sp>
      <p:sp>
        <p:nvSpPr>
          <p:cNvPr id="15" name="Text 11"/>
          <p:cNvSpPr/>
          <p:nvPr/>
        </p:nvSpPr>
        <p:spPr>
          <a:xfrm>
            <a:off x="4738691" y="3231596"/>
            <a:ext cx="1628775" cy="876300"/>
          </a:xfrm>
          <a:prstGeom prst="rect">
            <a:avLst/>
          </a:prstGeom>
          <a:noFill/>
          <a:ln/>
        </p:spPr>
        <p:txBody>
          <a:bodyPr vert="horz" wrap="square" lIns="0" tIns="0" rIns="0" bIns="0" rtlCol="0" anchor="ctr"/>
          <a:lstStyle/>
          <a:p>
            <a:pPr marL="0" indent="0" algn="ctr">
              <a:lnSpc>
                <a:spcPts val="1650"/>
              </a:lnSpc>
              <a:buNone/>
            </a:pPr>
            <a:r>
              <a:rPr lang="en-US" sz="1400" dirty="0">
                <a:solidFill>
                  <a:srgbClr val="666666"/>
                </a:solidFill>
                <a:latin typeface="Microsoft YaHei" pitchFamily="34" charset="0"/>
                <a:ea typeface="Microsoft YaHei" pitchFamily="34" charset="-122"/>
                <a:cs typeface="Microsoft YaHei" pitchFamily="34" charset="-120"/>
              </a:rPr>
              <a:t>提供精准及时的信息能显著提升App的实用性。满足用户对可靠数据的需求。强化产品服务竞争力</a:t>
            </a:r>
            <a:r>
              <a:rPr 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sp>
        <p:nvSpPr>
          <p:cNvPr id="16" name="Text 12"/>
          <p:cNvSpPr/>
          <p:nvPr/>
        </p:nvSpPr>
        <p:spPr>
          <a:xfrm>
            <a:off x="7110413" y="2085975"/>
            <a:ext cx="266700" cy="304800"/>
          </a:xfrm>
          <a:prstGeom prst="rect">
            <a:avLst/>
          </a:prstGeom>
          <a:noFill/>
          <a:ln/>
        </p:spPr>
        <p:txBody>
          <a:bodyPr vert="horz" wrap="square" lIns="0" tIns="0" rIns="0" bIns="0" rtlCol="0" anchor="ctr"/>
          <a:lstStyle/>
          <a:p>
            <a:pPr marL="0" indent="0" algn="ctr">
              <a:lnSpc>
                <a:spcPts val="2100"/>
              </a:lnSpc>
              <a:buNone/>
            </a:pPr>
            <a:r>
              <a:rPr lang="en-US" sz="1500" b="1" dirty="0">
                <a:solidFill>
                  <a:srgbClr val="5BB1E1"/>
                </a:solidFill>
                <a:latin typeface="Microsoft YaHei" pitchFamily="34" charset="0"/>
                <a:ea typeface="Microsoft YaHei" pitchFamily="34" charset="-122"/>
                <a:cs typeface="Microsoft YaHei" pitchFamily="34" charset="-120"/>
              </a:rPr>
              <a:t>04</a:t>
            </a:r>
            <a:endParaRPr lang="en-US" sz="1500" dirty="0"/>
          </a:p>
        </p:txBody>
      </p:sp>
      <p:sp>
        <p:nvSpPr>
          <p:cNvPr id="17" name="Text 13"/>
          <p:cNvSpPr/>
          <p:nvPr/>
        </p:nvSpPr>
        <p:spPr>
          <a:xfrm>
            <a:off x="6734174" y="2682954"/>
            <a:ext cx="1628775" cy="252413"/>
          </a:xfrm>
          <a:prstGeom prst="rect">
            <a:avLst/>
          </a:prstGeom>
          <a:noFill/>
          <a:ln/>
        </p:spPr>
        <p:txBody>
          <a:bodyPr vert="horz" wrap="square" lIns="0" tIns="0" rIns="0" bIns="0" rtlCol="0" anchor="ctr"/>
          <a:lstStyle/>
          <a:p>
            <a:pPr marL="0" indent="0" algn="ctr">
              <a:lnSpc>
                <a:spcPts val="1688"/>
              </a:lnSpc>
              <a:buNone/>
            </a:pPr>
            <a:r>
              <a:rPr lang="en-US" sz="1600" b="1" dirty="0">
                <a:solidFill>
                  <a:srgbClr val="333333"/>
                </a:solidFill>
                <a:latin typeface="Microsoft YaHei" pitchFamily="34" charset="0"/>
                <a:ea typeface="Microsoft YaHei" pitchFamily="34" charset="-122"/>
                <a:cs typeface="Microsoft YaHei" pitchFamily="34" charset="-120"/>
              </a:rPr>
              <a:t>提升用户粘性</a:t>
            </a:r>
            <a:endParaRPr lang="en-US" sz="1600" dirty="0"/>
          </a:p>
        </p:txBody>
      </p:sp>
      <p:sp>
        <p:nvSpPr>
          <p:cNvPr id="18" name="Text 14"/>
          <p:cNvSpPr/>
          <p:nvPr/>
        </p:nvSpPr>
        <p:spPr>
          <a:xfrm>
            <a:off x="6772274" y="3133607"/>
            <a:ext cx="1628775" cy="1085850"/>
          </a:xfrm>
          <a:prstGeom prst="rect">
            <a:avLst/>
          </a:prstGeom>
          <a:noFill/>
          <a:ln/>
        </p:spPr>
        <p:txBody>
          <a:bodyPr vert="horz" wrap="square" lIns="0" tIns="0" rIns="0" bIns="0" rtlCol="0" anchor="ctr"/>
          <a:lstStyle/>
          <a:p>
            <a:pPr marL="0" indent="0" algn="ctr">
              <a:lnSpc>
                <a:spcPts val="1650"/>
              </a:lnSpc>
              <a:buNone/>
            </a:pPr>
            <a:r>
              <a:rPr lang="en-US" sz="1400" dirty="0">
                <a:solidFill>
                  <a:srgbClr val="666666"/>
                </a:solidFill>
                <a:latin typeface="Microsoft YaHei" pitchFamily="34" charset="0"/>
                <a:ea typeface="Microsoft YaHei" pitchFamily="34" charset="-122"/>
                <a:cs typeface="Microsoft YaHei" pitchFamily="34" charset="-120"/>
              </a:rPr>
              <a:t>持续输出高质量动态信息有助于增加用户使用频率。增强用户依赖感和满意度。形成关键竞争优势。</a:t>
            </a:r>
            <a:endParaRPr lang="en-US" sz="1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l="6" r="6"/>
          <a:stretch/>
        </p:blipFill>
        <p:spPr>
          <a:xfrm>
            <a:off x="0" y="0"/>
            <a:ext cx="9144000" cy="5143500"/>
          </a:xfrm>
          <a:prstGeom prst="rect">
            <a:avLst/>
          </a:prstGeom>
        </p:spPr>
      </p:pic>
      <p:sp>
        <p:nvSpPr>
          <p:cNvPr id="3" name="Text 0"/>
          <p:cNvSpPr/>
          <p:nvPr/>
        </p:nvSpPr>
        <p:spPr>
          <a:xfrm>
            <a:off x="571500" y="2647950"/>
            <a:ext cx="4762500" cy="1333500"/>
          </a:xfrm>
          <a:prstGeom prst="rect">
            <a:avLst/>
          </a:prstGeom>
          <a:noFill/>
          <a:ln/>
        </p:spPr>
        <p:txBody>
          <a:bodyPr vert="horz" wrap="square" lIns="0" tIns="0" rIns="0" bIns="0" rtlCol="0" anchor="ctr"/>
          <a:lstStyle/>
          <a:p>
            <a:pPr marL="0" indent="0" algn="l">
              <a:lnSpc>
                <a:spcPts val="5250"/>
              </a:lnSpc>
              <a:buNone/>
            </a:pPr>
            <a:r>
              <a:rPr lang="en-US" sz="3750" b="1" dirty="0">
                <a:solidFill>
                  <a:srgbClr val="333333"/>
                </a:solidFill>
                <a:latin typeface="Microsoft YaHei" pitchFamily="34" charset="0"/>
                <a:ea typeface="Microsoft YaHei" pitchFamily="34" charset="-122"/>
                <a:cs typeface="Microsoft YaHei" pitchFamily="34" charset="-120"/>
              </a:rPr>
              <a:t>综合洞察与产品发展建议</a:t>
            </a:r>
            <a:endParaRPr lang="en-US" sz="3750" dirty="0"/>
          </a:p>
        </p:txBody>
      </p:sp>
      <p:sp>
        <p:nvSpPr>
          <p:cNvPr id="4" name="Shape 1"/>
          <p:cNvSpPr/>
          <p:nvPr/>
        </p:nvSpPr>
        <p:spPr>
          <a:xfrm>
            <a:off x="571500" y="4157662"/>
            <a:ext cx="4762500" cy="14288"/>
          </a:xfrm>
          <a:prstGeom prst="rect">
            <a:avLst/>
          </a:prstGeom>
          <a:solidFill>
            <a:srgbClr val="000000">
              <a:alpha val="30000"/>
            </a:srgbClr>
          </a:solidFill>
          <a:ln/>
        </p:spPr>
        <p:txBody>
          <a:bodyPr/>
          <a:lstStyle/>
          <a:p>
            <a:endParaRPr lang="zh-CN" altLang="en-US"/>
          </a:p>
        </p:txBody>
      </p:sp>
      <p:sp>
        <p:nvSpPr>
          <p:cNvPr id="5" name="Text 2"/>
          <p:cNvSpPr/>
          <p:nvPr/>
        </p:nvSpPr>
        <p:spPr>
          <a:xfrm>
            <a:off x="571500" y="4362450"/>
            <a:ext cx="4762500" cy="209550"/>
          </a:xfrm>
          <a:prstGeom prst="rect">
            <a:avLst/>
          </a:prstGeom>
          <a:noFill/>
          <a:ln/>
        </p:spPr>
        <p:txBody>
          <a:bodyPr vert="horz" wrap="square" lIns="0" tIns="0" rIns="0" bIns="0" rtlCol="0" anchor="ctr"/>
          <a:lstStyle/>
          <a:p>
            <a:pPr marL="0" indent="0" algn="l">
              <a:lnSpc>
                <a:spcPts val="1650"/>
              </a:lnSpc>
              <a:buNone/>
            </a:pPr>
            <a:endParaRPr lang="en-US" sz="1050" dirty="0"/>
          </a:p>
        </p:txBody>
      </p:sp>
      <p:sp>
        <p:nvSpPr>
          <p:cNvPr id="6" name="Text 3"/>
          <p:cNvSpPr/>
          <p:nvPr/>
        </p:nvSpPr>
        <p:spPr>
          <a:xfrm>
            <a:off x="5419725" y="3009900"/>
            <a:ext cx="3729038" cy="2857500"/>
          </a:xfrm>
          <a:prstGeom prst="rect">
            <a:avLst/>
          </a:prstGeom>
          <a:noFill/>
          <a:ln/>
        </p:spPr>
        <p:txBody>
          <a:bodyPr vert="horz" wrap="square" lIns="0" tIns="0" rIns="0" bIns="0" rtlCol="0" anchor="ctr"/>
          <a:lstStyle/>
          <a:p>
            <a:pPr marL="0" indent="0" algn="ctr">
              <a:lnSpc>
                <a:spcPts val="22500"/>
              </a:lnSpc>
              <a:buNone/>
            </a:pPr>
            <a:r>
              <a:rPr lang="en-US" sz="22500" b="1" dirty="0">
                <a:solidFill>
                  <a:srgbClr val="697FFF"/>
                </a:solidFill>
                <a:latin typeface="Microsoft YaHei" pitchFamily="34" charset="0"/>
                <a:ea typeface="Microsoft YaHei" pitchFamily="34" charset="-122"/>
                <a:cs typeface="Microsoft YaHei" pitchFamily="34" charset="-120"/>
              </a:rPr>
              <a:t>04</a:t>
            </a:r>
            <a:endParaRPr lang="en-US" sz="22500"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77215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5451" r="5451"/>
          <a:stretch/>
        </p:blipFill>
        <p:spPr>
          <a:xfrm>
            <a:off x="0" y="0"/>
            <a:ext cx="9144000" cy="5772150"/>
          </a:xfrm>
          <a:prstGeom prst="rect">
            <a:avLst/>
          </a:prstGeom>
        </p:spPr>
      </p:pic>
      <p:pic>
        <p:nvPicPr>
          <p:cNvPr id="4" name="Image 1" descr="preencoded.png"/>
          <p:cNvPicPr>
            <a:picLocks noChangeAspect="1"/>
          </p:cNvPicPr>
          <p:nvPr/>
        </p:nvPicPr>
        <p:blipFill>
          <a:blip r:embed="rId4"/>
          <a:srcRect t="16152" b="16152"/>
          <a:stretch/>
        </p:blipFill>
        <p:spPr>
          <a:xfrm>
            <a:off x="0" y="0"/>
            <a:ext cx="9144000" cy="1238250"/>
          </a:xfrm>
          <a:prstGeom prst="rect">
            <a:avLst/>
          </a:prstGeom>
        </p:spPr>
      </p:pic>
      <p:sp>
        <p:nvSpPr>
          <p:cNvPr id="5"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FFFFFF"/>
                </a:solidFill>
                <a:latin typeface="Microsoft YaHei" pitchFamily="34" charset="0"/>
                <a:ea typeface="Microsoft YaHei" pitchFamily="34" charset="-122"/>
                <a:cs typeface="Microsoft YaHei" pitchFamily="34" charset="-120"/>
              </a:rPr>
              <a:t>推荐内容不精准和界面操作复杂影响使用满意度</a:t>
            </a:r>
            <a:endParaRPr lang="en-US" sz="2250" dirty="0"/>
          </a:p>
        </p:txBody>
      </p:sp>
      <p:sp>
        <p:nvSpPr>
          <p:cNvPr id="6"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7" name="Image 2" descr="preencoded.png"/>
          <p:cNvPicPr>
            <a:picLocks noChangeAspect="1"/>
          </p:cNvPicPr>
          <p:nvPr/>
        </p:nvPicPr>
        <p:blipFill>
          <a:blip r:embed="rId5"/>
          <a:srcRect/>
          <a:stretch/>
        </p:blipFill>
        <p:spPr>
          <a:xfrm>
            <a:off x="381000" y="1428750"/>
            <a:ext cx="8382000" cy="4152900"/>
          </a:xfrm>
          <a:prstGeom prst="rect">
            <a:avLst/>
          </a:prstGeom>
        </p:spPr>
      </p:pic>
      <p:sp>
        <p:nvSpPr>
          <p:cNvPr id="8" name="Text 3"/>
          <p:cNvSpPr/>
          <p:nvPr/>
        </p:nvSpPr>
        <p:spPr>
          <a:xfrm>
            <a:off x="4129088" y="3462337"/>
            <a:ext cx="885825" cy="514350"/>
          </a:xfrm>
          <a:prstGeom prst="rect">
            <a:avLst/>
          </a:prstGeom>
          <a:noFill/>
          <a:ln/>
        </p:spPr>
        <p:txBody>
          <a:bodyPr vert="horz" wrap="square" lIns="0" tIns="0" rIns="0" bIns="0" rtlCol="0" anchor="ctr"/>
          <a:lstStyle/>
          <a:p>
            <a:pPr marL="0" indent="0" algn="ctr">
              <a:lnSpc>
                <a:spcPts val="1350"/>
              </a:lnSpc>
              <a:buNone/>
            </a:pPr>
            <a:r>
              <a:rPr lang="en-US" sz="1350" b="1" dirty="0">
                <a:solidFill>
                  <a:srgbClr val="615CED"/>
                </a:solidFill>
                <a:latin typeface="Microsoft YaHei" pitchFamily="34" charset="0"/>
                <a:ea typeface="Microsoft YaHei" pitchFamily="34" charset="-122"/>
                <a:cs typeface="Microsoft YaHei" pitchFamily="34" charset="-120"/>
              </a:rPr>
              <a:t>旅行服务优化</a:t>
            </a:r>
            <a:endParaRPr lang="en-US" sz="1350" dirty="0"/>
          </a:p>
        </p:txBody>
      </p:sp>
      <p:sp>
        <p:nvSpPr>
          <p:cNvPr id="9" name="Text 4"/>
          <p:cNvSpPr/>
          <p:nvPr/>
        </p:nvSpPr>
        <p:spPr>
          <a:xfrm>
            <a:off x="2581275" y="1552575"/>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5BB1E1"/>
                </a:solidFill>
                <a:latin typeface="Microsoft YaHei" pitchFamily="34" charset="0"/>
                <a:ea typeface="Microsoft YaHei" pitchFamily="34" charset="-122"/>
                <a:cs typeface="Microsoft YaHei" pitchFamily="34" charset="-120"/>
              </a:rPr>
              <a:t>推荐精准度</a:t>
            </a:r>
            <a:endParaRPr lang="en-US" sz="1200" dirty="0"/>
          </a:p>
        </p:txBody>
      </p:sp>
      <p:sp>
        <p:nvSpPr>
          <p:cNvPr id="10" name="Text 5"/>
          <p:cNvSpPr/>
          <p:nvPr/>
        </p:nvSpPr>
        <p:spPr>
          <a:xfrm>
            <a:off x="419100" y="1924050"/>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用户反馈内容与需求不匹配，个性化推荐效果不佳。</a:t>
            </a:r>
            <a:endParaRPr lang="en-US" sz="1050" dirty="0"/>
          </a:p>
        </p:txBody>
      </p:sp>
      <p:sp>
        <p:nvSpPr>
          <p:cNvPr id="11" name="Text 6"/>
          <p:cNvSpPr/>
          <p:nvPr/>
        </p:nvSpPr>
        <p:spPr>
          <a:xfrm>
            <a:off x="419100" y="2381250"/>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算法需优化用户画像和行为分析以提升匹配度。</a:t>
            </a:r>
            <a:endParaRPr lang="en-US" sz="1050" dirty="0"/>
          </a:p>
        </p:txBody>
      </p:sp>
      <p:sp>
        <p:nvSpPr>
          <p:cNvPr id="12" name="Text 7"/>
          <p:cNvSpPr/>
          <p:nvPr/>
        </p:nvSpPr>
        <p:spPr>
          <a:xfrm>
            <a:off x="2581275" y="3009900"/>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615CED"/>
                </a:solidFill>
                <a:latin typeface="Microsoft YaHei" pitchFamily="34" charset="0"/>
                <a:ea typeface="Microsoft YaHei" pitchFamily="34" charset="-122"/>
                <a:cs typeface="Microsoft YaHei" pitchFamily="34" charset="-120"/>
              </a:rPr>
              <a:t>界面体验</a:t>
            </a:r>
            <a:endParaRPr lang="en-US" sz="1200" dirty="0"/>
          </a:p>
        </p:txBody>
      </p:sp>
      <p:sp>
        <p:nvSpPr>
          <p:cNvPr id="13" name="Text 8"/>
          <p:cNvSpPr/>
          <p:nvPr/>
        </p:nvSpPr>
        <p:spPr>
          <a:xfrm>
            <a:off x="419100" y="3381375"/>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操作流程繁琐，入口层级过深影响使用效率。</a:t>
            </a:r>
            <a:endParaRPr lang="en-US" sz="1050" dirty="0"/>
          </a:p>
        </p:txBody>
      </p:sp>
      <p:sp>
        <p:nvSpPr>
          <p:cNvPr id="14" name="Text 9"/>
          <p:cNvSpPr/>
          <p:nvPr/>
        </p:nvSpPr>
        <p:spPr>
          <a:xfrm>
            <a:off x="419100" y="3838575"/>
            <a:ext cx="2595563" cy="24765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界面布局复杂，新用户上手难度较高。</a:t>
            </a:r>
            <a:endParaRPr lang="en-US" sz="1050" dirty="0"/>
          </a:p>
        </p:txBody>
      </p:sp>
      <p:sp>
        <p:nvSpPr>
          <p:cNvPr id="15" name="Text 10"/>
          <p:cNvSpPr/>
          <p:nvPr/>
        </p:nvSpPr>
        <p:spPr>
          <a:xfrm>
            <a:off x="2581275" y="4257675"/>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5BB1E1"/>
                </a:solidFill>
                <a:latin typeface="Microsoft YaHei" pitchFamily="34" charset="0"/>
                <a:ea typeface="Microsoft YaHei" pitchFamily="34" charset="-122"/>
                <a:cs typeface="Microsoft YaHei" pitchFamily="34" charset="-120"/>
              </a:rPr>
              <a:t>功能整合性</a:t>
            </a:r>
            <a:endParaRPr lang="en-US" sz="1200" dirty="0"/>
          </a:p>
        </p:txBody>
      </p:sp>
      <p:sp>
        <p:nvSpPr>
          <p:cNvPr id="16" name="Text 11"/>
          <p:cNvSpPr/>
          <p:nvPr/>
        </p:nvSpPr>
        <p:spPr>
          <a:xfrm>
            <a:off x="419100" y="4629150"/>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现有功能分散，缺乏统一的行程规划集成模块。</a:t>
            </a:r>
            <a:endParaRPr lang="en-US" sz="1050" dirty="0"/>
          </a:p>
        </p:txBody>
      </p:sp>
      <p:sp>
        <p:nvSpPr>
          <p:cNvPr id="17" name="Text 12"/>
          <p:cNvSpPr/>
          <p:nvPr/>
        </p:nvSpPr>
        <p:spPr>
          <a:xfrm>
            <a:off x="419100" y="5086350"/>
            <a:ext cx="2595563" cy="457200"/>
          </a:xfrm>
          <a:prstGeom prst="rect">
            <a:avLst/>
          </a:prstGeom>
          <a:noFill/>
          <a:ln/>
        </p:spPr>
        <p:txBody>
          <a:bodyPr vert="horz" wrap="square" lIns="0" tIns="0" rIns="0" bIns="0" rtlCol="0" anchor="ctr"/>
          <a:lstStyle/>
          <a:p>
            <a:pPr marL="0" indent="0" algn="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无法一站式完成交通、住宿、景点等联动安排。</a:t>
            </a:r>
            <a:endParaRPr lang="en-US" sz="1050" dirty="0"/>
          </a:p>
        </p:txBody>
      </p:sp>
      <p:sp>
        <p:nvSpPr>
          <p:cNvPr id="18" name="Text 13"/>
          <p:cNvSpPr/>
          <p:nvPr/>
        </p:nvSpPr>
        <p:spPr>
          <a:xfrm>
            <a:off x="6076950" y="1762125"/>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615CED"/>
                </a:solidFill>
                <a:latin typeface="Microsoft YaHei" pitchFamily="34" charset="0"/>
                <a:ea typeface="Microsoft YaHei" pitchFamily="34" charset="-122"/>
                <a:cs typeface="Microsoft YaHei" pitchFamily="34" charset="-120"/>
              </a:rPr>
              <a:t>需求覆盖度</a:t>
            </a:r>
            <a:endParaRPr lang="en-US" sz="1200" dirty="0"/>
          </a:p>
        </p:txBody>
      </p:sp>
      <p:sp>
        <p:nvSpPr>
          <p:cNvPr id="19" name="Text 14"/>
          <p:cNvSpPr/>
          <p:nvPr/>
        </p:nvSpPr>
        <p:spPr>
          <a:xfrm>
            <a:off x="6129338" y="2133600"/>
            <a:ext cx="2595563"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难以满足个性化、小众化或深度游用户的特殊需求。</a:t>
            </a:r>
            <a:endParaRPr lang="en-US" sz="1050" dirty="0"/>
          </a:p>
        </p:txBody>
      </p:sp>
      <p:sp>
        <p:nvSpPr>
          <p:cNvPr id="20" name="Text 15"/>
          <p:cNvSpPr/>
          <p:nvPr/>
        </p:nvSpPr>
        <p:spPr>
          <a:xfrm>
            <a:off x="6129338" y="2590800"/>
            <a:ext cx="2595563" cy="2476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对多目的地、长时间跨度规划支持不足。</a:t>
            </a:r>
            <a:endParaRPr lang="en-US" sz="1050" dirty="0"/>
          </a:p>
        </p:txBody>
      </p:sp>
      <p:sp>
        <p:nvSpPr>
          <p:cNvPr id="21" name="Text 16"/>
          <p:cNvSpPr/>
          <p:nvPr/>
        </p:nvSpPr>
        <p:spPr>
          <a:xfrm>
            <a:off x="6076950" y="3009900"/>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5BB1E1"/>
                </a:solidFill>
                <a:latin typeface="Microsoft YaHei" pitchFamily="34" charset="0"/>
                <a:ea typeface="Microsoft YaHei" pitchFamily="34" charset="-122"/>
                <a:cs typeface="Microsoft YaHei" pitchFamily="34" charset="-120"/>
              </a:rPr>
              <a:t>交互流畅性</a:t>
            </a:r>
            <a:endParaRPr lang="en-US" sz="1200" dirty="0"/>
          </a:p>
        </p:txBody>
      </p:sp>
      <p:sp>
        <p:nvSpPr>
          <p:cNvPr id="22" name="Text 17"/>
          <p:cNvSpPr/>
          <p:nvPr/>
        </p:nvSpPr>
        <p:spPr>
          <a:xfrm>
            <a:off x="6129338" y="3381375"/>
            <a:ext cx="2595563" cy="2476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页面跳转频繁，操作响应延迟感明显。</a:t>
            </a:r>
            <a:endParaRPr lang="en-US" sz="1050" dirty="0"/>
          </a:p>
        </p:txBody>
      </p:sp>
      <p:sp>
        <p:nvSpPr>
          <p:cNvPr id="23" name="Text 18"/>
          <p:cNvSpPr/>
          <p:nvPr/>
        </p:nvSpPr>
        <p:spPr>
          <a:xfrm>
            <a:off x="6129338" y="3629025"/>
            <a:ext cx="2595563" cy="24765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缺少引导式设计，用户易迷失操作路径。</a:t>
            </a:r>
            <a:endParaRPr lang="en-US" sz="1050" dirty="0"/>
          </a:p>
        </p:txBody>
      </p:sp>
      <p:sp>
        <p:nvSpPr>
          <p:cNvPr id="24" name="Text 19"/>
          <p:cNvSpPr/>
          <p:nvPr/>
        </p:nvSpPr>
        <p:spPr>
          <a:xfrm>
            <a:off x="6076950" y="4048125"/>
            <a:ext cx="847725" cy="285750"/>
          </a:xfrm>
          <a:prstGeom prst="rect">
            <a:avLst/>
          </a:prstGeom>
          <a:noFill/>
          <a:ln/>
        </p:spPr>
        <p:txBody>
          <a:bodyPr vert="horz" wrap="square" lIns="0" tIns="0" rIns="0" bIns="0" rtlCol="0" anchor="ctr"/>
          <a:lstStyle/>
          <a:p>
            <a:pPr marL="0" indent="0">
              <a:lnSpc>
                <a:spcPts val="1950"/>
              </a:lnSpc>
              <a:buNone/>
            </a:pPr>
            <a:r>
              <a:rPr lang="en-US" sz="1200" b="1" dirty="0">
                <a:solidFill>
                  <a:srgbClr val="615CED"/>
                </a:solidFill>
                <a:latin typeface="Microsoft YaHei" pitchFamily="34" charset="0"/>
                <a:ea typeface="Microsoft YaHei" pitchFamily="34" charset="-122"/>
                <a:cs typeface="Microsoft YaHei" pitchFamily="34" charset="-120"/>
              </a:rPr>
              <a:t>智能辅助</a:t>
            </a:r>
            <a:endParaRPr lang="en-US" sz="1200" dirty="0"/>
          </a:p>
        </p:txBody>
      </p:sp>
      <p:sp>
        <p:nvSpPr>
          <p:cNvPr id="25" name="Text 20"/>
          <p:cNvSpPr/>
          <p:nvPr/>
        </p:nvSpPr>
        <p:spPr>
          <a:xfrm>
            <a:off x="6129338" y="4419600"/>
            <a:ext cx="2595563"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缺乏基于场景的智能建议，如天气适配行程调整。</a:t>
            </a:r>
            <a:endParaRPr lang="en-US" sz="1050" dirty="0"/>
          </a:p>
        </p:txBody>
      </p:sp>
      <p:sp>
        <p:nvSpPr>
          <p:cNvPr id="26" name="Text 21"/>
          <p:cNvSpPr/>
          <p:nvPr/>
        </p:nvSpPr>
        <p:spPr>
          <a:xfrm>
            <a:off x="6129338" y="4876800"/>
            <a:ext cx="2595563" cy="457200"/>
          </a:xfrm>
          <a:prstGeom prst="rect">
            <a:avLst/>
          </a:prstGeom>
          <a:noFill/>
          <a:ln/>
        </p:spPr>
        <p:txBody>
          <a:bodyPr vert="horz" wrap="square" lIns="0" tIns="0" rIns="0" bIns="0" rtlCol="0" anchor="ctr"/>
          <a:lstStyle/>
          <a:p>
            <a:pPr marL="0" indent="0" algn="l">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未提供预算分配、时间冲突等自动优化提示。</a:t>
            </a:r>
            <a:endParaRPr lang="en-US" sz="1050"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txBody>
          <a:bodyPr/>
          <a:lstStyle/>
          <a:p>
            <a:endParaRPr lang="zh-CN" altLang="en-US"/>
          </a:p>
        </p:txBody>
      </p:sp>
      <p:pic>
        <p:nvPicPr>
          <p:cNvPr id="3" name="Image 0" descr="preencoded.png"/>
          <p:cNvPicPr>
            <a:picLocks noChangeAspect="1"/>
          </p:cNvPicPr>
          <p:nvPr/>
        </p:nvPicPr>
        <p:blipFill>
          <a:blip r:embed="rId3"/>
          <a:srcRect l="6" r="6"/>
          <a:stretch/>
        </p:blipFill>
        <p:spPr>
          <a:xfrm>
            <a:off x="0" y="0"/>
            <a:ext cx="9144000" cy="5143500"/>
          </a:xfrm>
          <a:prstGeom prst="rect">
            <a:avLst/>
          </a:prstGeom>
        </p:spPr>
      </p:pic>
      <p:sp>
        <p:nvSpPr>
          <p:cNvPr id="4" name="Text 1"/>
          <p:cNvSpPr/>
          <p:nvPr/>
        </p:nvSpPr>
        <p:spPr>
          <a:xfrm>
            <a:off x="571500" y="285750"/>
            <a:ext cx="8001000" cy="400050"/>
          </a:xfrm>
          <a:prstGeom prst="rect">
            <a:avLst/>
          </a:prstGeom>
          <a:noFill/>
          <a:ln/>
        </p:spPr>
        <p:txBody>
          <a:bodyPr vert="horz" wrap="square" lIns="0" tIns="0" rIns="0" bIns="0" rtlCol="0" anchor="ctr"/>
          <a:lstStyle/>
          <a:p>
            <a:pPr marL="0" indent="0" algn="l">
              <a:lnSpc>
                <a:spcPts val="3150"/>
              </a:lnSpc>
              <a:buNone/>
            </a:pPr>
            <a:r>
              <a:rPr lang="en-US" sz="2250" b="1" dirty="0">
                <a:solidFill>
                  <a:srgbClr val="333333"/>
                </a:solidFill>
                <a:latin typeface="Microsoft YaHei" pitchFamily="34" charset="0"/>
                <a:ea typeface="Microsoft YaHei" pitchFamily="34" charset="-122"/>
                <a:cs typeface="Microsoft YaHei" pitchFamily="34" charset="-120"/>
              </a:rPr>
              <a:t>构建以智能推荐+精准信息为核心的竞争力体系</a:t>
            </a:r>
            <a:endParaRPr lang="en-US" sz="2250" dirty="0"/>
          </a:p>
        </p:txBody>
      </p:sp>
      <p:sp>
        <p:nvSpPr>
          <p:cNvPr id="5" name="Text 2"/>
          <p:cNvSpPr/>
          <p:nvPr/>
        </p:nvSpPr>
        <p:spPr>
          <a:xfrm>
            <a:off x="571500" y="742950"/>
            <a:ext cx="8001000" cy="209550"/>
          </a:xfrm>
          <a:prstGeom prst="rect">
            <a:avLst/>
          </a:prstGeom>
          <a:noFill/>
          <a:ln/>
        </p:spPr>
        <p:txBody>
          <a:bodyPr vert="horz" wrap="square" lIns="0" tIns="0" rIns="0" bIns="0" rtlCol="0" anchor="ctr"/>
          <a:lstStyle/>
          <a:p>
            <a:pPr marL="0" indent="0" algn="l">
              <a:lnSpc>
                <a:spcPts val="1650"/>
              </a:lnSpc>
              <a:buNone/>
            </a:pPr>
            <a:endParaRPr lang="en-US" sz="1200" dirty="0"/>
          </a:p>
        </p:txBody>
      </p:sp>
      <p:pic>
        <p:nvPicPr>
          <p:cNvPr id="6" name="Image 1" descr="preencoded.png"/>
          <p:cNvPicPr>
            <a:picLocks noChangeAspect="1"/>
          </p:cNvPicPr>
          <p:nvPr/>
        </p:nvPicPr>
        <p:blipFill>
          <a:blip r:embed="rId4"/>
          <a:srcRect/>
          <a:stretch/>
        </p:blipFill>
        <p:spPr>
          <a:xfrm>
            <a:off x="381000" y="1974057"/>
            <a:ext cx="8382000" cy="1943100"/>
          </a:xfrm>
          <a:prstGeom prst="rect">
            <a:avLst/>
          </a:prstGeom>
        </p:spPr>
      </p:pic>
      <p:sp>
        <p:nvSpPr>
          <p:cNvPr id="7" name="Text 3"/>
          <p:cNvSpPr/>
          <p:nvPr/>
        </p:nvSpPr>
        <p:spPr>
          <a:xfrm>
            <a:off x="828675" y="2226469"/>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615CED"/>
                </a:solidFill>
                <a:latin typeface="Microsoft YaHei" pitchFamily="34" charset="0"/>
                <a:ea typeface="Microsoft YaHei" pitchFamily="34" charset="-122"/>
                <a:cs typeface="Microsoft YaHei" pitchFamily="34" charset="-120"/>
              </a:rPr>
              <a:t>01</a:t>
            </a:r>
            <a:endParaRPr lang="en-US" sz="1875" dirty="0"/>
          </a:p>
        </p:txBody>
      </p:sp>
      <p:sp>
        <p:nvSpPr>
          <p:cNvPr id="8" name="Text 4"/>
          <p:cNvSpPr/>
          <p:nvPr/>
        </p:nvSpPr>
        <p:spPr>
          <a:xfrm>
            <a:off x="771525" y="26931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强化智能推荐</a:t>
            </a:r>
            <a:endParaRPr lang="en-US" sz="1200" dirty="0"/>
          </a:p>
        </p:txBody>
      </p:sp>
      <p:sp>
        <p:nvSpPr>
          <p:cNvPr id="9" name="Text 5"/>
          <p:cNvSpPr/>
          <p:nvPr/>
        </p:nvSpPr>
        <p:spPr>
          <a:xfrm>
            <a:off x="771525" y="2945606"/>
            <a:ext cx="1700213" cy="8763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融合AI算法提升推荐智能化水平。增强个性化路线与景点匹配精度。提高用户体验满意度。</a:t>
            </a:r>
            <a:endParaRPr lang="en-US" sz="1050" dirty="0"/>
          </a:p>
        </p:txBody>
      </p:sp>
      <p:sp>
        <p:nvSpPr>
          <p:cNvPr id="10" name="Text 6"/>
          <p:cNvSpPr/>
          <p:nvPr/>
        </p:nvSpPr>
        <p:spPr>
          <a:xfrm>
            <a:off x="2795588" y="2226469"/>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5BB1E1"/>
                </a:solidFill>
                <a:latin typeface="Microsoft YaHei" pitchFamily="34" charset="0"/>
                <a:ea typeface="Microsoft YaHei" pitchFamily="34" charset="-122"/>
                <a:cs typeface="Microsoft YaHei" pitchFamily="34" charset="-120"/>
              </a:rPr>
              <a:t>02</a:t>
            </a:r>
            <a:endParaRPr lang="en-US" sz="1875" dirty="0"/>
          </a:p>
        </p:txBody>
      </p:sp>
      <p:sp>
        <p:nvSpPr>
          <p:cNvPr id="11" name="Text 7"/>
          <p:cNvSpPr/>
          <p:nvPr/>
        </p:nvSpPr>
        <p:spPr>
          <a:xfrm>
            <a:off x="2738438" y="26931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优化数据更新</a:t>
            </a:r>
            <a:endParaRPr lang="en-US" sz="1200" dirty="0"/>
          </a:p>
        </p:txBody>
      </p:sp>
      <p:sp>
        <p:nvSpPr>
          <p:cNvPr id="12" name="Text 8"/>
          <p:cNvSpPr/>
          <p:nvPr/>
        </p:nvSpPr>
        <p:spPr>
          <a:xfrm>
            <a:off x="2738438" y="2945606"/>
            <a:ext cx="1700213" cy="87630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改进机制确保信息实时性。解决超六成用户反馈滞后问题。保障平台内容时效可靠。</a:t>
            </a:r>
            <a:endParaRPr lang="en-US" sz="1050" dirty="0"/>
          </a:p>
        </p:txBody>
      </p:sp>
      <p:sp>
        <p:nvSpPr>
          <p:cNvPr id="13" name="Text 9"/>
          <p:cNvSpPr/>
          <p:nvPr/>
        </p:nvSpPr>
        <p:spPr>
          <a:xfrm>
            <a:off x="4762500" y="2226469"/>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615CED"/>
                </a:solidFill>
                <a:latin typeface="Microsoft YaHei" pitchFamily="34" charset="0"/>
                <a:ea typeface="Microsoft YaHei" pitchFamily="34" charset="-122"/>
                <a:cs typeface="Microsoft YaHei" pitchFamily="34" charset="-120"/>
              </a:rPr>
              <a:t>03</a:t>
            </a:r>
            <a:endParaRPr lang="en-US" sz="1875" dirty="0"/>
          </a:p>
        </p:txBody>
      </p:sp>
      <p:sp>
        <p:nvSpPr>
          <p:cNvPr id="14" name="Text 10"/>
          <p:cNvSpPr/>
          <p:nvPr/>
        </p:nvSpPr>
        <p:spPr>
          <a:xfrm>
            <a:off x="4705350" y="26931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a:solidFill>
                  <a:srgbClr val="333333"/>
                </a:solidFill>
                <a:latin typeface="Microsoft YaHei" pitchFamily="34" charset="0"/>
                <a:ea typeface="Microsoft YaHei" pitchFamily="34" charset="-122"/>
                <a:cs typeface="Microsoft YaHei" pitchFamily="34" charset="-120"/>
              </a:rPr>
              <a:t>整合实时数据</a:t>
            </a:r>
            <a:endParaRPr lang="en-US" sz="1200" dirty="0"/>
          </a:p>
        </p:txBody>
      </p:sp>
      <p:sp>
        <p:nvSpPr>
          <p:cNvPr id="15" name="Text 11"/>
          <p:cNvSpPr/>
          <p:nvPr/>
        </p:nvSpPr>
        <p:spPr>
          <a:xfrm>
            <a:off x="4705350" y="2945606"/>
            <a:ext cx="1700213" cy="666750"/>
          </a:xfrm>
          <a:prstGeom prst="rect">
            <a:avLst/>
          </a:prstGeom>
          <a:noFill/>
          <a:ln/>
        </p:spPr>
        <p:txBody>
          <a:bodyPr vert="horz" wrap="square" lIns="0" tIns="0" rIns="0" bIns="0" rtlCol="0" anchor="ctr"/>
          <a:lstStyle/>
          <a:p>
            <a:pPr marL="0" indent="0" algn="ctr">
              <a:lnSpc>
                <a:spcPts val="1650"/>
              </a:lnSpc>
              <a:buNone/>
            </a:pPr>
            <a:r>
              <a:rPr lang="en-US" sz="1050" dirty="0">
                <a:solidFill>
                  <a:srgbClr val="666666"/>
                </a:solidFill>
                <a:latin typeface="Microsoft YaHei" pitchFamily="34" charset="0"/>
                <a:ea typeface="Microsoft YaHei" pitchFamily="34" charset="-122"/>
                <a:cs typeface="Microsoft YaHei" pitchFamily="34" charset="-120"/>
              </a:rPr>
              <a:t>接入交通与天气动态信息。满足用户核心出行需求。提升推荐实用性与准确性。</a:t>
            </a:r>
            <a:endParaRPr lang="en-US" sz="1050" dirty="0"/>
          </a:p>
        </p:txBody>
      </p:sp>
      <p:sp>
        <p:nvSpPr>
          <p:cNvPr id="16" name="Text 12"/>
          <p:cNvSpPr/>
          <p:nvPr/>
        </p:nvSpPr>
        <p:spPr>
          <a:xfrm>
            <a:off x="6729413" y="2226469"/>
            <a:ext cx="1643063" cy="361950"/>
          </a:xfrm>
          <a:prstGeom prst="rect">
            <a:avLst/>
          </a:prstGeom>
          <a:noFill/>
          <a:ln/>
        </p:spPr>
        <p:txBody>
          <a:bodyPr vert="horz" wrap="square" lIns="0" tIns="0" rIns="0" bIns="0" rtlCol="0" anchor="ctr"/>
          <a:lstStyle/>
          <a:p>
            <a:pPr marL="0" indent="0" algn="ctr">
              <a:lnSpc>
                <a:spcPts val="2550"/>
              </a:lnSpc>
              <a:buNone/>
            </a:pPr>
            <a:r>
              <a:rPr lang="en-US" sz="1875" b="1" dirty="0">
                <a:solidFill>
                  <a:srgbClr val="5BB1E1"/>
                </a:solidFill>
                <a:latin typeface="Microsoft YaHei" pitchFamily="34" charset="0"/>
                <a:ea typeface="Microsoft YaHei" pitchFamily="34" charset="-122"/>
                <a:cs typeface="Microsoft YaHei" pitchFamily="34" charset="-120"/>
              </a:rPr>
              <a:t>04</a:t>
            </a:r>
            <a:endParaRPr lang="en-US" sz="1875" dirty="0"/>
          </a:p>
        </p:txBody>
      </p:sp>
      <p:sp>
        <p:nvSpPr>
          <p:cNvPr id="17" name="Text 13"/>
          <p:cNvSpPr/>
          <p:nvPr/>
        </p:nvSpPr>
        <p:spPr>
          <a:xfrm>
            <a:off x="6672263" y="2693194"/>
            <a:ext cx="1700213" cy="252413"/>
          </a:xfrm>
          <a:prstGeom prst="rect">
            <a:avLst/>
          </a:prstGeom>
          <a:noFill/>
          <a:ln/>
        </p:spPr>
        <p:txBody>
          <a:bodyPr vert="horz" wrap="square" lIns="0" tIns="0" rIns="0" bIns="0" rtlCol="0" anchor="ctr"/>
          <a:lstStyle/>
          <a:p>
            <a:pPr marL="0" indent="0" algn="ctr">
              <a:lnSpc>
                <a:spcPts val="1688"/>
              </a:lnSpc>
              <a:buNone/>
            </a:pPr>
            <a:r>
              <a:rPr lang="en-US" sz="1200" b="1" dirty="0" err="1">
                <a:solidFill>
                  <a:srgbClr val="333333"/>
                </a:solidFill>
                <a:latin typeface="Microsoft YaHei" pitchFamily="34" charset="0"/>
                <a:ea typeface="Microsoft YaHei" pitchFamily="34" charset="-122"/>
                <a:cs typeface="Microsoft YaHei" pitchFamily="34" charset="-120"/>
              </a:rPr>
              <a:t>打造</a:t>
            </a:r>
            <a:r>
              <a:rPr lang="zh-CN" altLang="en-US" sz="1200" b="1" dirty="0">
                <a:solidFill>
                  <a:srgbClr val="333333"/>
                </a:solidFill>
                <a:latin typeface="Microsoft YaHei" pitchFamily="34" charset="0"/>
                <a:ea typeface="Microsoft YaHei" pitchFamily="34" charset="-122"/>
                <a:cs typeface="Microsoft YaHei" pitchFamily="34" charset="-120"/>
              </a:rPr>
              <a:t>免费</a:t>
            </a:r>
            <a:r>
              <a:rPr lang="en-US" sz="1200" b="1" dirty="0" err="1">
                <a:solidFill>
                  <a:srgbClr val="333333"/>
                </a:solidFill>
                <a:latin typeface="Microsoft YaHei" pitchFamily="34" charset="0"/>
                <a:ea typeface="Microsoft YaHei" pitchFamily="34" charset="-122"/>
                <a:cs typeface="Microsoft YaHei" pitchFamily="34" charset="-120"/>
              </a:rPr>
              <a:t>服务</a:t>
            </a:r>
            <a:endParaRPr lang="en-US" sz="1200" dirty="0"/>
          </a:p>
        </p:txBody>
      </p:sp>
      <p:sp>
        <p:nvSpPr>
          <p:cNvPr id="18" name="Text 14"/>
          <p:cNvSpPr/>
          <p:nvPr/>
        </p:nvSpPr>
        <p:spPr>
          <a:xfrm>
            <a:off x="6672263" y="2945606"/>
            <a:ext cx="1700213" cy="666750"/>
          </a:xfrm>
          <a:prstGeom prst="rect">
            <a:avLst/>
          </a:prstGeom>
          <a:noFill/>
          <a:ln/>
        </p:spPr>
        <p:txBody>
          <a:bodyPr vert="horz" wrap="square" lIns="0" tIns="0" rIns="0" bIns="0" rtlCol="0" anchor="ctr"/>
          <a:lstStyle/>
          <a:p>
            <a:pPr marL="0" indent="0" algn="ctr">
              <a:lnSpc>
                <a:spcPts val="1650"/>
              </a:lnSpc>
              <a:buNone/>
            </a:pPr>
            <a:r>
              <a:rPr lang="en-US" sz="1050" dirty="0" err="1">
                <a:solidFill>
                  <a:srgbClr val="666666"/>
                </a:solidFill>
                <a:latin typeface="Microsoft YaHei" pitchFamily="34" charset="0"/>
                <a:ea typeface="Microsoft YaHei" pitchFamily="34" charset="-122"/>
                <a:cs typeface="Microsoft YaHei" pitchFamily="34" charset="-120"/>
              </a:rPr>
              <a:t>结合用户支付意愿设计</a:t>
            </a:r>
            <a:r>
              <a:rPr lang="zh-CN" altLang="en-US" sz="1050" dirty="0">
                <a:solidFill>
                  <a:srgbClr val="666666"/>
                </a:solidFill>
                <a:latin typeface="Microsoft YaHei" pitchFamily="34" charset="0"/>
                <a:ea typeface="Microsoft YaHei" pitchFamily="34" charset="-122"/>
                <a:cs typeface="Microsoft YaHei" pitchFamily="34" charset="-120"/>
              </a:rPr>
              <a:t>高性价比</a:t>
            </a:r>
            <a:r>
              <a:rPr lang="en-US" sz="1050" dirty="0" err="1">
                <a:solidFill>
                  <a:srgbClr val="666666"/>
                </a:solidFill>
                <a:latin typeface="Microsoft YaHei" pitchFamily="34" charset="0"/>
                <a:ea typeface="Microsoft YaHei" pitchFamily="34" charset="-122"/>
                <a:cs typeface="Microsoft YaHei" pitchFamily="34" charset="-120"/>
              </a:rPr>
              <a:t>功能。拓展商业化路径。增强平台整体竞争力</a:t>
            </a:r>
            <a:r>
              <a:rPr lang="en-US" sz="1050" dirty="0">
                <a:solidFill>
                  <a:srgbClr val="666666"/>
                </a:solidFill>
                <a:latin typeface="Microsoft YaHei" pitchFamily="34" charset="0"/>
                <a:ea typeface="Microsoft YaHei" pitchFamily="34" charset="-122"/>
                <a:cs typeface="Microsoft YaHei" pitchFamily="34" charset="-120"/>
              </a:rPr>
              <a:t>。</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p:spPr>
        <p:txBody>
          <a:bodyPr/>
          <a:lstStyle/>
          <a:p>
            <a:endParaRPr lang="zh-CN" altLang="en-US"/>
          </a:p>
        </p:txBody>
      </p:sp>
      <p:pic>
        <p:nvPicPr>
          <p:cNvPr id="3" name="Image 0" descr="preencoded.png"/>
          <p:cNvPicPr>
            <a:picLocks noChangeAspect="1"/>
          </p:cNvPicPr>
          <p:nvPr/>
        </p:nvPicPr>
        <p:blipFill>
          <a:blip r:embed="rId3"/>
          <a:srcRect l="6" r="6"/>
          <a:stretch>
            <a:fillRect/>
          </a:stretch>
        </p:blipFill>
        <p:spPr>
          <a:xfrm>
            <a:off x="0" y="0"/>
            <a:ext cx="9144000" cy="5143500"/>
          </a:xfrm>
          <a:prstGeom prst="rect">
            <a:avLst/>
          </a:prstGeom>
        </p:spPr>
      </p:pic>
      <p:pic>
        <p:nvPicPr>
          <p:cNvPr id="4" name="Image 1" descr="preencoded.png"/>
          <p:cNvPicPr>
            <a:picLocks noChangeAspect="1"/>
          </p:cNvPicPr>
          <p:nvPr/>
        </p:nvPicPr>
        <p:blipFill>
          <a:blip r:embed="rId4"/>
          <a:srcRect t="5217" b="5217"/>
          <a:stretch>
            <a:fillRect/>
          </a:stretch>
        </p:blipFill>
        <p:spPr>
          <a:xfrm>
            <a:off x="0" y="0"/>
            <a:ext cx="9144000" cy="1638300"/>
          </a:xfrm>
          <a:prstGeom prst="rect">
            <a:avLst/>
          </a:prstGeom>
        </p:spPr>
      </p:pic>
      <p:sp>
        <p:nvSpPr>
          <p:cNvPr id="5" name="Text 1"/>
          <p:cNvSpPr/>
          <p:nvPr/>
        </p:nvSpPr>
        <p:spPr>
          <a:xfrm>
            <a:off x="571500" y="285750"/>
            <a:ext cx="8001000" cy="800100"/>
          </a:xfrm>
          <a:prstGeom prst="rect">
            <a:avLst/>
          </a:prstGeom>
          <a:noFill/>
        </p:spPr>
        <p:txBody>
          <a:bodyPr vert="horz" wrap="square" lIns="0" tIns="0" rIns="0" bIns="0" rtlCol="0" anchor="ctr"/>
          <a:lstStyle/>
          <a:p>
            <a:pPr marL="0" indent="0" algn="l">
              <a:lnSpc>
                <a:spcPts val="3150"/>
              </a:lnSpc>
              <a:buNone/>
            </a:pPr>
            <a:r>
              <a:rPr lang="en-US" sz="2250" b="1"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0"/>
              </a:rPr>
              <a:t>未来致力于Go微服务与分布式架构深入探索，并规划研究生阶段深造</a:t>
            </a:r>
            <a:endParaRPr lang="en-US" sz="2250" dirty="0"/>
          </a:p>
        </p:txBody>
      </p:sp>
      <p:sp>
        <p:nvSpPr>
          <p:cNvPr id="6" name="Text 2"/>
          <p:cNvSpPr/>
          <p:nvPr/>
        </p:nvSpPr>
        <p:spPr>
          <a:xfrm>
            <a:off x="571500" y="1143000"/>
            <a:ext cx="8001000" cy="209550"/>
          </a:xfrm>
          <a:prstGeom prst="rect">
            <a:avLst/>
          </a:prstGeom>
          <a:noFill/>
        </p:spPr>
        <p:txBody>
          <a:bodyPr vert="horz" wrap="square" lIns="0" tIns="0" rIns="0" bIns="0" rtlCol="0" anchor="ctr"/>
          <a:lstStyle/>
          <a:p>
            <a:pPr marL="0" indent="0" algn="l">
              <a:lnSpc>
                <a:spcPts val="1650"/>
              </a:lnSpc>
              <a:buNone/>
            </a:pPr>
            <a:endParaRPr lang="en-US" sz="1200" dirty="0"/>
          </a:p>
        </p:txBody>
      </p:sp>
      <p:sp>
        <p:nvSpPr>
          <p:cNvPr id="7" name="Text 3"/>
          <p:cNvSpPr/>
          <p:nvPr/>
        </p:nvSpPr>
        <p:spPr>
          <a:xfrm>
            <a:off x="571500" y="24003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01</a:t>
            </a:r>
            <a:endParaRPr lang="en-US" sz="1200" dirty="0"/>
          </a:p>
        </p:txBody>
      </p:sp>
      <p:sp>
        <p:nvSpPr>
          <p:cNvPr id="8" name="Text 4"/>
          <p:cNvSpPr/>
          <p:nvPr/>
        </p:nvSpPr>
        <p:spPr>
          <a:xfrm>
            <a:off x="571500" y="272891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深耕Go微服务</a:t>
            </a:r>
            <a:endParaRPr lang="en-US" sz="1200" dirty="0"/>
          </a:p>
        </p:txBody>
      </p:sp>
      <p:sp>
        <p:nvSpPr>
          <p:cNvPr id="9" name="Text 5"/>
          <p:cNvSpPr/>
          <p:nvPr/>
        </p:nvSpPr>
        <p:spPr>
          <a:xfrm>
            <a:off x="571500" y="297656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系统研究Go语言在高并发场景下的性能优化，构建可扩展的微服务架构。</a:t>
            </a:r>
            <a:endParaRPr lang="en-US" sz="1050" dirty="0"/>
          </a:p>
        </p:txBody>
      </p:sp>
      <p:sp>
        <p:nvSpPr>
          <p:cNvPr id="10" name="Text 6"/>
          <p:cNvSpPr/>
          <p:nvPr/>
        </p:nvSpPr>
        <p:spPr>
          <a:xfrm>
            <a:off x="3365500" y="24003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02</a:t>
            </a:r>
            <a:endParaRPr lang="en-US" sz="1200" dirty="0"/>
          </a:p>
        </p:txBody>
      </p:sp>
      <p:sp>
        <p:nvSpPr>
          <p:cNvPr id="11" name="Text 7"/>
          <p:cNvSpPr/>
          <p:nvPr/>
        </p:nvSpPr>
        <p:spPr>
          <a:xfrm>
            <a:off x="3365500" y="272891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探索分布式系统</a:t>
            </a:r>
            <a:endParaRPr lang="en-US" sz="1200" dirty="0"/>
          </a:p>
        </p:txBody>
      </p:sp>
      <p:sp>
        <p:nvSpPr>
          <p:cNvPr id="12" name="Text 8"/>
          <p:cNvSpPr/>
          <p:nvPr/>
        </p:nvSpPr>
        <p:spPr>
          <a:xfrm>
            <a:off x="3365500" y="297656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聚焦分布式一致性、容错与通信机制，提升大规模系统设计能力。</a:t>
            </a:r>
            <a:endParaRPr lang="en-US" sz="1050" dirty="0"/>
          </a:p>
        </p:txBody>
      </p:sp>
      <p:sp>
        <p:nvSpPr>
          <p:cNvPr id="13" name="Text 9"/>
          <p:cNvSpPr/>
          <p:nvPr/>
        </p:nvSpPr>
        <p:spPr>
          <a:xfrm>
            <a:off x="6159500" y="2400300"/>
            <a:ext cx="2413000" cy="214312"/>
          </a:xfrm>
          <a:prstGeom prst="rect">
            <a:avLst/>
          </a:prstGeom>
          <a:noFill/>
        </p:spPr>
        <p:txBody>
          <a:bodyPr vert="horz" wrap="square" lIns="0" tIns="0" rIns="0" bIns="0" rtlCol="0" anchor="ctr"/>
          <a:lstStyle/>
          <a:p>
            <a:pPr marL="0" indent="0" algn="l">
              <a:lnSpc>
                <a:spcPts val="1650"/>
              </a:lnSpc>
              <a:buNone/>
            </a:pPr>
            <a:r>
              <a:rPr lang="en-US" sz="1200" b="1" dirty="0">
                <a:solidFill>
                  <a:srgbClr val="304EFC"/>
                </a:solidFill>
                <a:latin typeface="微软雅黑" panose="020B0503020204020204" pitchFamily="34" charset="-122"/>
                <a:ea typeface="微软雅黑" panose="020B0503020204020204" pitchFamily="34" charset="-122"/>
                <a:cs typeface="微软雅黑" panose="020B0503020204020204" pitchFamily="34" charset="-120"/>
              </a:rPr>
              <a:t>03</a:t>
            </a:r>
            <a:endParaRPr lang="en-US" sz="1200" dirty="0"/>
          </a:p>
        </p:txBody>
      </p:sp>
      <p:sp>
        <p:nvSpPr>
          <p:cNvPr id="14" name="Text 10"/>
          <p:cNvSpPr/>
          <p:nvPr/>
        </p:nvSpPr>
        <p:spPr>
          <a:xfrm>
            <a:off x="6159500" y="2728913"/>
            <a:ext cx="2413000" cy="209550"/>
          </a:xfrm>
          <a:prstGeom prst="rect">
            <a:avLst/>
          </a:prstGeom>
          <a:noFill/>
        </p:spPr>
        <p:txBody>
          <a:bodyPr vert="horz" wrap="square" lIns="0" tIns="0" rIns="0" bIns="0" rtlCol="0" anchor="ctr"/>
          <a:lstStyle/>
          <a:p>
            <a:pPr marL="0" indent="0" algn="l">
              <a:lnSpc>
                <a:spcPts val="1650"/>
              </a:lnSpc>
              <a:buNone/>
            </a:pPr>
            <a:r>
              <a:rPr lang="en-US" sz="1200" b="1" dirty="0">
                <a:solidFill>
                  <a:srgbClr val="333333"/>
                </a:solidFill>
                <a:latin typeface="微软雅黑" panose="020B0503020204020204" pitchFamily="34" charset="-122"/>
                <a:ea typeface="微软雅黑" panose="020B0503020204020204" pitchFamily="34" charset="-122"/>
                <a:cs typeface="微软雅黑" panose="020B0503020204020204" pitchFamily="34" charset="-120"/>
              </a:rPr>
              <a:t>规划学术深造</a:t>
            </a:r>
            <a:endParaRPr lang="en-US" sz="1200" dirty="0"/>
          </a:p>
        </p:txBody>
      </p:sp>
      <p:sp>
        <p:nvSpPr>
          <p:cNvPr id="15" name="Text 11"/>
          <p:cNvSpPr/>
          <p:nvPr/>
        </p:nvSpPr>
        <p:spPr>
          <a:xfrm>
            <a:off x="6159500" y="2976563"/>
            <a:ext cx="2413000" cy="419100"/>
          </a:xfrm>
          <a:prstGeom prst="rect">
            <a:avLst/>
          </a:prstGeom>
          <a:noFill/>
        </p:spPr>
        <p:txBody>
          <a:bodyPr vert="horz" wrap="square" lIns="0" tIns="0" rIns="0" bIns="0" rtlCol="0" anchor="ctr"/>
          <a:lstStyle/>
          <a:p>
            <a:pPr marL="0" indent="0" algn="l">
              <a:lnSpc>
                <a:spcPts val="1650"/>
              </a:lnSpc>
              <a:buNone/>
            </a:pPr>
            <a:r>
              <a:rPr lang="en-US" sz="1050" b="1" dirty="0">
                <a:solidFill>
                  <a:srgbClr val="666666"/>
                </a:solidFill>
                <a:latin typeface="微软雅黑" panose="020B0503020204020204" pitchFamily="34" charset="-122"/>
                <a:ea typeface="微软雅黑" panose="020B0503020204020204" pitchFamily="34" charset="-122"/>
                <a:cs typeface="微软雅黑" panose="020B0503020204020204" pitchFamily="34" charset="-120"/>
              </a:rPr>
              <a:t>计划攻读研究生，结合科研深化对系统架构与可解释性模型的理解。</a:t>
            </a:r>
            <a:endParaRPr lang="en-US" sz="105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83.1,&quot;left&quot;:23.976535433070865,&quot;top&quot;:112.5,&quot;width&quot;:666.0234645669291}"/>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74.5,&quot;left&quot;:23.976535433070865,&quot;top&quot;:112.5,&quot;width&quot;:666.023464566929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62.5,&quot;left&quot;:41.9,&quot;top&quot;:75,&quot;width&quot;:625.6}"/>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22,&quot;left&quot;:31.5,&quot;top&quot;:114,&quot;width&quot;:631.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2942</Words>
  <Application>Microsoft Office PowerPoint</Application>
  <PresentationFormat>全屏显示(16:9)</PresentationFormat>
  <Paragraphs>921</Paragraphs>
  <Slides>87</Slides>
  <Notes>87</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87</vt:i4>
      </vt:variant>
    </vt:vector>
  </HeadingPairs>
  <TitlesOfParts>
    <vt:vector size="98" baseType="lpstr">
      <vt:lpstr>MingLiU</vt:lpstr>
      <vt:lpstr>MiSans</vt:lpstr>
      <vt:lpstr>PMingLiU</vt:lpstr>
      <vt:lpstr>等线</vt:lpstr>
      <vt:lpstr>微软雅黑</vt:lpstr>
      <vt:lpstr>微软雅黑</vt:lpstr>
      <vt:lpstr>Arial</vt:lpstr>
      <vt:lpstr>Calibri</vt:lpstr>
      <vt:lpstr>Office Theme</vt:lpstr>
      <vt:lpstr>1_Office Theme</vt:lpstr>
      <vt:lpstr>2_Office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谷粒 grain</cp:lastModifiedBy>
  <cp:revision>4</cp:revision>
  <dcterms:created xsi:type="dcterms:W3CDTF">2025-11-01T03:29:00Z</dcterms:created>
  <dcterms:modified xsi:type="dcterms:W3CDTF">2025-11-01T04:33:20Z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42B1A12EEB7F419AAA6F95EB78F220A9_13</vt:lpwstr>
  </property>
  <property fmtid="{D5CDD505-2E9C-101B-9397-08002B2CF9AE}" pid="3" name="KSOProductBuildVer">
    <vt:lpwstr>2052-12.1.0.23542</vt:lpwstr>
  </property>
</Properties>
</file>